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1" r:id="rId3"/>
    <p:sldId id="264" r:id="rId4"/>
    <p:sldId id="265" r:id="rId5"/>
    <p:sldId id="266" r:id="rId6"/>
    <p:sldId id="267" r:id="rId7"/>
    <p:sldId id="268" r:id="rId8"/>
    <p:sldId id="269" r:id="rId9"/>
    <p:sldId id="270" r:id="rId10"/>
    <p:sldId id="271" r:id="rId11"/>
    <p:sldId id="272" r:id="rId12"/>
    <p:sldId id="273" r:id="rId13"/>
    <p:sldId id="275" r:id="rId14"/>
    <p:sldId id="274" r:id="rId15"/>
    <p:sldId id="276" r:id="rId16"/>
    <p:sldId id="278" r:id="rId17"/>
    <p:sldId id="310" r:id="rId18"/>
    <p:sldId id="311" r:id="rId19"/>
    <p:sldId id="312" r:id="rId20"/>
    <p:sldId id="313" r:id="rId21"/>
    <p:sldId id="314" r:id="rId22"/>
    <p:sldId id="358" r:id="rId23"/>
    <p:sldId id="315" r:id="rId24"/>
    <p:sldId id="357" r:id="rId25"/>
    <p:sldId id="342" r:id="rId26"/>
    <p:sldId id="343" r:id="rId27"/>
    <p:sldId id="344" r:id="rId28"/>
    <p:sldId id="345" r:id="rId29"/>
    <p:sldId id="351" r:id="rId30"/>
    <p:sldId id="365" r:id="rId31"/>
    <p:sldId id="352" r:id="rId32"/>
    <p:sldId id="353" r:id="rId33"/>
    <p:sldId id="354" r:id="rId34"/>
    <p:sldId id="355" r:id="rId35"/>
    <p:sldId id="356" r:id="rId36"/>
    <p:sldId id="366" r:id="rId37"/>
    <p:sldId id="359" r:id="rId38"/>
    <p:sldId id="360" r:id="rId39"/>
    <p:sldId id="367" r:id="rId40"/>
    <p:sldId id="363" r:id="rId41"/>
    <p:sldId id="364" r:id="rId42"/>
    <p:sldId id="319" r:id="rId43"/>
    <p:sldId id="320" r:id="rId44"/>
    <p:sldId id="321" r:id="rId45"/>
    <p:sldId id="369" r:id="rId46"/>
    <p:sldId id="368" r:id="rId47"/>
    <p:sldId id="322" r:id="rId48"/>
    <p:sldId id="323" r:id="rId49"/>
    <p:sldId id="324" r:id="rId50"/>
    <p:sldId id="325" r:id="rId51"/>
    <p:sldId id="326" r:id="rId52"/>
    <p:sldId id="327" r:id="rId53"/>
    <p:sldId id="328" r:id="rId54"/>
    <p:sldId id="329" r:id="rId55"/>
    <p:sldId id="330" r:id="rId56"/>
    <p:sldId id="331" r:id="rId57"/>
    <p:sldId id="332" r:id="rId58"/>
    <p:sldId id="333" r:id="rId59"/>
    <p:sldId id="334" r:id="rId60"/>
    <p:sldId id="335" r:id="rId61"/>
    <p:sldId id="336" r:id="rId62"/>
    <p:sldId id="337" r:id="rId63"/>
    <p:sldId id="338" r:id="rId64"/>
    <p:sldId id="339" r:id="rId65"/>
    <p:sldId id="340" r:id="rId66"/>
    <p:sldId id="341" r:id="rId67"/>
    <p:sldId id="263" r:id="rId6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7B3"/>
    <a:srgbClr val="AC2324"/>
    <a:srgbClr val="FF9966"/>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87870_Temp">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cstate="print">
            <a:lum bright="70000" contrast="-70000"/>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rcRect r="37988"/>
          <a:stretch/>
        </p:blipFill>
        <p:spPr>
          <a:xfrm>
            <a:off x="7880501" y="580171"/>
            <a:ext cx="4311500" cy="5843847"/>
          </a:xfrm>
          <a:prstGeom prst="rect">
            <a:avLst/>
          </a:prstGeom>
        </p:spPr>
      </p:pic>
      <p:sp>
        <p:nvSpPr>
          <p:cNvPr id="2" name="标题 1"/>
          <p:cNvSpPr>
            <a:spLocks noGrp="1"/>
          </p:cNvSpPr>
          <p:nvPr>
            <p:ph type="ctrTitle"/>
          </p:nvPr>
        </p:nvSpPr>
        <p:spPr>
          <a:xfrm>
            <a:off x="0" y="2614998"/>
            <a:ext cx="9144000" cy="1849329"/>
          </a:xfrm>
        </p:spPr>
        <p:txBody>
          <a:bodyPr anchor="b">
            <a:normAutofit/>
          </a:bodyPr>
          <a:lstStyle>
            <a:lvl1pPr algn="ctr">
              <a:defRPr sz="40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cxnSp>
        <p:nvCxnSpPr>
          <p:cNvPr id="11" name="직선 연결선 8"/>
          <p:cNvCxnSpPr/>
          <p:nvPr userDrawn="1"/>
        </p:nvCxnSpPr>
        <p:spPr>
          <a:xfrm>
            <a:off x="1710000" y="4635695"/>
            <a:ext cx="5724000" cy="1588"/>
          </a:xfrm>
          <a:prstGeom prst="line">
            <a:avLst/>
          </a:prstGeom>
          <a:ln w="28575">
            <a:solidFill>
              <a:srgbClr val="AC2324"/>
            </a:solidFill>
          </a:ln>
        </p:spPr>
        <p:style>
          <a:lnRef idx="1">
            <a:schemeClr val="accent1"/>
          </a:lnRef>
          <a:fillRef idx="0">
            <a:schemeClr val="accent1"/>
          </a:fillRef>
          <a:effectRef idx="0">
            <a:schemeClr val="accent1"/>
          </a:effectRef>
          <a:fontRef idx="minor">
            <a:schemeClr val="tx1"/>
          </a:fontRef>
        </p:style>
      </p:cxnSp>
      <p:sp>
        <p:nvSpPr>
          <p:cNvPr id="12" name="직사각형 156"/>
          <p:cNvSpPr/>
          <p:nvPr userDrawn="1"/>
        </p:nvSpPr>
        <p:spPr>
          <a:xfrm>
            <a:off x="0" y="6432331"/>
            <a:ext cx="12192000" cy="425669"/>
          </a:xfrm>
          <a:prstGeom prst="rect">
            <a:avLst/>
          </a:prstGeom>
          <a:solidFill>
            <a:srgbClr val="AC2324"/>
          </a:solidFill>
          <a:ln>
            <a:solidFill>
              <a:srgbClr val="AC23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solidFill>
              </a:rPr>
              <a:t>Happy Online Confidential Information</a:t>
            </a:r>
            <a:endParaRPr lang="zh-CN" altLang="en-US" sz="1050" dirty="0">
              <a:solidFill>
                <a:schemeClr val="bg1"/>
              </a:solidFill>
            </a:endParaRPr>
          </a:p>
        </p:txBody>
      </p:sp>
      <p:sp>
        <p:nvSpPr>
          <p:cNvPr id="14" name="文本占位符 13"/>
          <p:cNvSpPr>
            <a:spLocks noGrp="1"/>
          </p:cNvSpPr>
          <p:nvPr>
            <p:ph type="body" sz="quarter" idx="10" hasCustomPrompt="1"/>
          </p:nvPr>
        </p:nvSpPr>
        <p:spPr>
          <a:xfrm>
            <a:off x="1710000" y="4808651"/>
            <a:ext cx="2767407" cy="399174"/>
          </a:xfrm>
        </p:spPr>
        <p:txBody>
          <a:bodyPr>
            <a:normAutofit/>
          </a:bodyPr>
          <a:lstStyle>
            <a:lvl1pPr marL="0" indent="0">
              <a:buNone/>
              <a:defRPr sz="1200" baseline="0">
                <a:solidFill>
                  <a:schemeClr val="tx1">
                    <a:lumMod val="75000"/>
                    <a:lumOff val="25000"/>
                  </a:schemeClr>
                </a:solidFill>
              </a:defRPr>
            </a:lvl1pPr>
          </a:lstStyle>
          <a:p>
            <a:pPr lvl="0"/>
            <a:r>
              <a:rPr lang="en-US" altLang="zh-CN" dirty="0"/>
              <a:t>Date | Version</a:t>
            </a:r>
            <a:endParaRPr lang="zh-CN" altLang="en-US" dirty="0"/>
          </a:p>
        </p:txBody>
      </p:sp>
      <p:sp>
        <p:nvSpPr>
          <p:cNvPr id="16" name="文本占位符 15"/>
          <p:cNvSpPr>
            <a:spLocks noGrp="1"/>
          </p:cNvSpPr>
          <p:nvPr>
            <p:ph type="body" sz="quarter" idx="11" hasCustomPrompt="1"/>
          </p:nvPr>
        </p:nvSpPr>
        <p:spPr>
          <a:xfrm>
            <a:off x="4572000" y="4808651"/>
            <a:ext cx="2862000" cy="399174"/>
          </a:xfrm>
        </p:spPr>
        <p:txBody>
          <a:bodyPr>
            <a:normAutofit/>
          </a:bodyPr>
          <a:lstStyle>
            <a:lvl1pPr marL="0" indent="0" algn="r">
              <a:buNone/>
              <a:defRPr sz="1200">
                <a:solidFill>
                  <a:schemeClr val="tx1">
                    <a:lumMod val="75000"/>
                    <a:lumOff val="25000"/>
                  </a:schemeClr>
                </a:solidFill>
              </a:defRPr>
            </a:lvl1pPr>
          </a:lstStyle>
          <a:p>
            <a:pPr lvl="0"/>
            <a:r>
              <a:rPr lang="en-US" altLang="zh-CN" dirty="0"/>
              <a:t>Author:</a:t>
            </a:r>
            <a:endParaRPr lang="zh-CN" altLang="en-US" dirty="0"/>
          </a:p>
        </p:txBody>
      </p:sp>
      <p:pic>
        <p:nvPicPr>
          <p:cNvPr id="10" name="图片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651374" y="5207825"/>
            <a:ext cx="1362132" cy="1144895"/>
          </a:xfrm>
          <a:prstGeom prst="rect">
            <a:avLst/>
          </a:prstGeom>
        </p:spPr>
      </p:pic>
    </p:spTree>
    <p:extLst>
      <p:ext uri="{BB962C8B-B14F-4D97-AF65-F5344CB8AC3E}">
        <p14:creationId xmlns:p14="http://schemas.microsoft.com/office/powerpoint/2010/main" val="861651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3" name="竖排文字占位符 2"/>
          <p:cNvSpPr>
            <a:spLocks noGrp="1"/>
          </p:cNvSpPr>
          <p:nvPr>
            <p:ph type="body" orient="vert" idx="1"/>
          </p:nvPr>
        </p:nvSpPr>
        <p:spPr>
          <a:xfrm>
            <a:off x="838200" y="1265781"/>
            <a:ext cx="10515600" cy="4725115"/>
          </a:xfrm>
        </p:spPr>
        <p:txBody>
          <a:bodyPr vert="eaVert"/>
          <a:lstStyle>
            <a:lvl1pPr>
              <a:defRPr>
                <a:solidFill>
                  <a:schemeClr val="tx1">
                    <a:lumMod val="75000"/>
                    <a:lumOff val="25000"/>
                  </a:schemeClr>
                </a:solidFill>
                <a:latin typeface="微软雅黑" panose="020B0503020204020204" pitchFamily="34" charset="-122"/>
                <a:ea typeface="微软雅黑" panose="020B0503020204020204" pitchFamily="34" charset="-122"/>
              </a:defRPr>
            </a:lvl1pPr>
            <a:lvl2pPr>
              <a:defRPr>
                <a:solidFill>
                  <a:schemeClr val="tx1">
                    <a:lumMod val="75000"/>
                    <a:lumOff val="25000"/>
                  </a:schemeClr>
                </a:solidFill>
                <a:latin typeface="微软雅黑" panose="020B0503020204020204" pitchFamily="34" charset="-122"/>
                <a:ea typeface="微软雅黑" panose="020B0503020204020204" pitchFamily="34" charset="-122"/>
              </a:defRPr>
            </a:lvl2pPr>
            <a:lvl3pPr>
              <a:defRPr>
                <a:solidFill>
                  <a:schemeClr val="tx1">
                    <a:lumMod val="75000"/>
                    <a:lumOff val="25000"/>
                  </a:schemeClr>
                </a:solidFill>
                <a:latin typeface="微软雅黑" panose="020B0503020204020204" pitchFamily="34" charset="-122"/>
                <a:ea typeface="微软雅黑" panose="020B0503020204020204" pitchFamily="34" charset="-122"/>
              </a:defRPr>
            </a:lvl3pPr>
            <a:lvl4pPr>
              <a:defRPr>
                <a:solidFill>
                  <a:schemeClr val="tx1">
                    <a:lumMod val="75000"/>
                    <a:lumOff val="25000"/>
                  </a:schemeClr>
                </a:solidFill>
                <a:latin typeface="微软雅黑" panose="020B0503020204020204" pitchFamily="34" charset="-122"/>
                <a:ea typeface="微软雅黑" panose="020B0503020204020204" pitchFamily="34" charset="-122"/>
              </a:defRPr>
            </a:lvl4pPr>
            <a:lvl5pPr>
              <a:defRPr>
                <a:solidFill>
                  <a:schemeClr val="tx1">
                    <a:lumMod val="75000"/>
                    <a:lumOff val="25000"/>
                  </a:schemeClr>
                </a:solidFill>
                <a:latin typeface="微软雅黑" panose="020B0503020204020204" pitchFamily="34" charset="-122"/>
                <a:ea typeface="微软雅黑" panose="020B0503020204020204" pitchFamily="34"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1" name="标题 1"/>
          <p:cNvSpPr>
            <a:spLocks noGrp="1"/>
          </p:cNvSpPr>
          <p:nvPr>
            <p:ph type="title"/>
          </p:nvPr>
        </p:nvSpPr>
        <p:spPr>
          <a:xfrm>
            <a:off x="334347" y="272584"/>
            <a:ext cx="9697507" cy="540893"/>
          </a:xfrm>
        </p:spPr>
        <p:txBody>
          <a:bodyPr>
            <a:normAutofit/>
          </a:bodyPr>
          <a:lstStyle>
            <a:lvl1pPr>
              <a:defRPr sz="2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cxnSp>
        <p:nvCxnSpPr>
          <p:cNvPr id="12" name="直接连接符 6"/>
          <p:cNvCxnSpPr/>
          <p:nvPr userDrawn="1"/>
        </p:nvCxnSpPr>
        <p:spPr>
          <a:xfrm>
            <a:off x="334347" y="770910"/>
            <a:ext cx="11523306" cy="0"/>
          </a:xfrm>
          <a:prstGeom prst="line">
            <a:avLst/>
          </a:prstGeom>
          <a:ln w="12700">
            <a:solidFill>
              <a:srgbClr val="AC2324"/>
            </a:solidFill>
          </a:ln>
        </p:spPr>
        <p:style>
          <a:lnRef idx="1">
            <a:schemeClr val="accent1"/>
          </a:lnRef>
          <a:fillRef idx="0">
            <a:schemeClr val="accent1"/>
          </a:fillRef>
          <a:effectRef idx="0">
            <a:schemeClr val="accent1"/>
          </a:effectRef>
          <a:fontRef idx="minor">
            <a:schemeClr val="tx1"/>
          </a:fontRef>
        </p:style>
      </p:cxnSp>
      <p:sp>
        <p:nvSpPr>
          <p:cNvPr id="9" name="직사각형 156"/>
          <p:cNvSpPr/>
          <p:nvPr userDrawn="1"/>
        </p:nvSpPr>
        <p:spPr>
          <a:xfrm>
            <a:off x="0" y="6432331"/>
            <a:ext cx="12192000" cy="425669"/>
          </a:xfrm>
          <a:prstGeom prst="rect">
            <a:avLst/>
          </a:prstGeom>
          <a:solidFill>
            <a:srgbClr val="AC2324"/>
          </a:solidFill>
          <a:ln>
            <a:solidFill>
              <a:srgbClr val="AC23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solidFill>
              </a:rPr>
              <a:t>Happy Online Confidential Information</a:t>
            </a:r>
            <a:endParaRPr lang="zh-CN" altLang="en-US" sz="1050" dirty="0">
              <a:solidFill>
                <a:schemeClr val="bg1"/>
              </a:solidFill>
            </a:endParaRPr>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31854" y="264271"/>
            <a:ext cx="1825800" cy="483126"/>
          </a:xfrm>
          <a:prstGeom prst="rect">
            <a:avLst/>
          </a:prstGeom>
        </p:spPr>
      </p:pic>
    </p:spTree>
    <p:extLst>
      <p:ext uri="{BB962C8B-B14F-4D97-AF65-F5344CB8AC3E}">
        <p14:creationId xmlns:p14="http://schemas.microsoft.com/office/powerpoint/2010/main" val="2481413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87870_Temp">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534509"/>
            <a:ext cx="9144000" cy="1849329"/>
          </a:xfrm>
        </p:spPr>
        <p:txBody>
          <a:bodyPr anchor="b">
            <a:normAutofit/>
          </a:bodyPr>
          <a:lstStyle>
            <a:lvl1pPr algn="ctr">
              <a:defRPr sz="40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cxnSp>
        <p:nvCxnSpPr>
          <p:cNvPr id="11" name="직선 연결선 8"/>
          <p:cNvCxnSpPr/>
          <p:nvPr userDrawn="1"/>
        </p:nvCxnSpPr>
        <p:spPr>
          <a:xfrm>
            <a:off x="3234000" y="3555206"/>
            <a:ext cx="5724000" cy="1588"/>
          </a:xfrm>
          <a:prstGeom prst="line">
            <a:avLst/>
          </a:prstGeom>
          <a:ln w="28575">
            <a:solidFill>
              <a:srgbClr val="AC2324"/>
            </a:solidFill>
          </a:ln>
        </p:spPr>
        <p:style>
          <a:lnRef idx="1">
            <a:schemeClr val="accent1"/>
          </a:lnRef>
          <a:fillRef idx="0">
            <a:schemeClr val="accent1"/>
          </a:fillRef>
          <a:effectRef idx="0">
            <a:schemeClr val="accent1"/>
          </a:effectRef>
          <a:fontRef idx="minor">
            <a:schemeClr val="tx1"/>
          </a:fontRef>
        </p:style>
      </p:cxnSp>
      <p:sp>
        <p:nvSpPr>
          <p:cNvPr id="12" name="직사각형 156"/>
          <p:cNvSpPr/>
          <p:nvPr userDrawn="1"/>
        </p:nvSpPr>
        <p:spPr>
          <a:xfrm>
            <a:off x="0" y="6432331"/>
            <a:ext cx="12192000" cy="425669"/>
          </a:xfrm>
          <a:prstGeom prst="rect">
            <a:avLst/>
          </a:prstGeom>
          <a:solidFill>
            <a:srgbClr val="AC2324"/>
          </a:solidFill>
          <a:ln>
            <a:solidFill>
              <a:srgbClr val="AC23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solidFill>
              </a:rPr>
              <a:t>Happy Online Confidential Information</a:t>
            </a:r>
            <a:endParaRPr lang="zh-CN" altLang="en-US" sz="1050" dirty="0">
              <a:solidFill>
                <a:schemeClr val="bg1"/>
              </a:solidFill>
            </a:endParaRPr>
          </a:p>
        </p:txBody>
      </p:sp>
      <p:sp>
        <p:nvSpPr>
          <p:cNvPr id="14" name="文本占位符 13"/>
          <p:cNvSpPr>
            <a:spLocks noGrp="1"/>
          </p:cNvSpPr>
          <p:nvPr>
            <p:ph type="body" sz="quarter" idx="10" hasCustomPrompt="1"/>
          </p:nvPr>
        </p:nvSpPr>
        <p:spPr>
          <a:xfrm>
            <a:off x="3234000" y="3728162"/>
            <a:ext cx="2767407" cy="399174"/>
          </a:xfrm>
        </p:spPr>
        <p:txBody>
          <a:bodyPr>
            <a:normAutofit/>
          </a:bodyPr>
          <a:lstStyle>
            <a:lvl1pPr marL="0" indent="0">
              <a:buNone/>
              <a:defRPr sz="1200" baseline="0">
                <a:solidFill>
                  <a:schemeClr val="tx1">
                    <a:lumMod val="75000"/>
                    <a:lumOff val="25000"/>
                  </a:schemeClr>
                </a:solidFill>
              </a:defRPr>
            </a:lvl1pPr>
          </a:lstStyle>
          <a:p>
            <a:pPr lvl="0"/>
            <a:r>
              <a:rPr lang="en-US" altLang="zh-CN" dirty="0"/>
              <a:t>Date | Version</a:t>
            </a:r>
            <a:endParaRPr lang="zh-CN" altLang="en-US" dirty="0"/>
          </a:p>
        </p:txBody>
      </p:sp>
      <p:sp>
        <p:nvSpPr>
          <p:cNvPr id="16" name="文本占位符 15"/>
          <p:cNvSpPr>
            <a:spLocks noGrp="1"/>
          </p:cNvSpPr>
          <p:nvPr>
            <p:ph type="body" sz="quarter" idx="11" hasCustomPrompt="1"/>
          </p:nvPr>
        </p:nvSpPr>
        <p:spPr>
          <a:xfrm>
            <a:off x="6096000" y="3728162"/>
            <a:ext cx="2862000" cy="399174"/>
          </a:xfrm>
        </p:spPr>
        <p:txBody>
          <a:bodyPr>
            <a:normAutofit/>
          </a:bodyPr>
          <a:lstStyle>
            <a:lvl1pPr marL="0" indent="0" algn="r">
              <a:buNone/>
              <a:defRPr sz="1200">
                <a:solidFill>
                  <a:schemeClr val="tx1">
                    <a:lumMod val="75000"/>
                    <a:lumOff val="25000"/>
                  </a:schemeClr>
                </a:solidFill>
              </a:defRPr>
            </a:lvl1pPr>
          </a:lstStyle>
          <a:p>
            <a:pPr lvl="0"/>
            <a:r>
              <a:rPr lang="en-US" altLang="zh-CN" dirty="0"/>
              <a:t>Author:</a:t>
            </a:r>
            <a:endParaRPr lang="zh-CN" altLang="en-US" dirty="0"/>
          </a:p>
        </p:txBody>
      </p:sp>
      <p:pic>
        <p:nvPicPr>
          <p:cNvPr id="4" name="图片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67281" y="218245"/>
            <a:ext cx="1362132" cy="1144895"/>
          </a:xfrm>
          <a:prstGeom prst="rect">
            <a:avLst/>
          </a:prstGeom>
        </p:spPr>
      </p:pic>
    </p:spTree>
    <p:extLst>
      <p:ext uri="{BB962C8B-B14F-4D97-AF65-F5344CB8AC3E}">
        <p14:creationId xmlns:p14="http://schemas.microsoft.com/office/powerpoint/2010/main" val="202185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34347" y="264271"/>
            <a:ext cx="9697507" cy="540893"/>
          </a:xfrm>
        </p:spPr>
        <p:txBody>
          <a:bodyPr>
            <a:normAutofit/>
          </a:bodyPr>
          <a:lstStyle>
            <a:lvl1pPr>
              <a:defRPr sz="2400">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内容占位符 2"/>
          <p:cNvSpPr>
            <a:spLocks noGrp="1"/>
          </p:cNvSpPr>
          <p:nvPr>
            <p:ph idx="1"/>
          </p:nvPr>
        </p:nvSpPr>
        <p:spPr>
          <a:xfrm>
            <a:off x="838200" y="1075886"/>
            <a:ext cx="10515600" cy="4725823"/>
          </a:xfrm>
        </p:spPr>
        <p:txBody>
          <a:bodyPr/>
          <a:lstStyle>
            <a:lvl1pPr>
              <a:defRPr sz="2200">
                <a:latin typeface="微软雅黑" panose="020B0503020204020204" pitchFamily="34" charset="-122"/>
                <a:ea typeface="微软雅黑" panose="020B0503020204020204" pitchFamily="34" charset="-122"/>
              </a:defRPr>
            </a:lvl1pPr>
            <a:lvl2pPr>
              <a:defRPr sz="2000">
                <a:latin typeface="微软雅黑" panose="020B0503020204020204" pitchFamily="34" charset="-122"/>
                <a:ea typeface="微软雅黑" panose="020B0503020204020204" pitchFamily="34" charset="-122"/>
              </a:defRPr>
            </a:lvl2pPr>
            <a:lvl3pPr>
              <a:defRPr sz="1800">
                <a:latin typeface="微软雅黑" panose="020B0503020204020204" pitchFamily="34" charset="-122"/>
                <a:ea typeface="微软雅黑" panose="020B0503020204020204" pitchFamily="34" charset="-122"/>
              </a:defRPr>
            </a:lvl3pPr>
            <a:lvl4pPr>
              <a:defRPr sz="1600">
                <a:latin typeface="微软雅黑" panose="020B0503020204020204" pitchFamily="34" charset="-122"/>
                <a:ea typeface="微软雅黑" panose="020B0503020204020204" pitchFamily="34" charset="-122"/>
              </a:defRPr>
            </a:lvl4pPr>
            <a:lvl5pPr>
              <a:defRPr sz="1400">
                <a:latin typeface="微软雅黑" panose="020B0503020204020204" pitchFamily="34" charset="-122"/>
                <a:ea typeface="微软雅黑" panose="020B0503020204020204" pitchFamily="34"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cxnSp>
        <p:nvCxnSpPr>
          <p:cNvPr id="10" name="直接连接符 6"/>
          <p:cNvCxnSpPr/>
          <p:nvPr userDrawn="1"/>
        </p:nvCxnSpPr>
        <p:spPr>
          <a:xfrm>
            <a:off x="334347" y="770910"/>
            <a:ext cx="11523306" cy="0"/>
          </a:xfrm>
          <a:prstGeom prst="line">
            <a:avLst/>
          </a:prstGeom>
          <a:ln w="12700">
            <a:solidFill>
              <a:srgbClr val="AC2324"/>
            </a:solidFill>
          </a:ln>
        </p:spPr>
        <p:style>
          <a:lnRef idx="1">
            <a:schemeClr val="accent1"/>
          </a:lnRef>
          <a:fillRef idx="0">
            <a:schemeClr val="accent1"/>
          </a:fillRef>
          <a:effectRef idx="0">
            <a:schemeClr val="accent1"/>
          </a:effectRef>
          <a:fontRef idx="minor">
            <a:schemeClr val="tx1"/>
          </a:fontRef>
        </p:style>
      </p:cxnSp>
      <p:sp>
        <p:nvSpPr>
          <p:cNvPr id="8" name="직사각형 156"/>
          <p:cNvSpPr/>
          <p:nvPr userDrawn="1"/>
        </p:nvSpPr>
        <p:spPr>
          <a:xfrm>
            <a:off x="0" y="6432331"/>
            <a:ext cx="12192000" cy="425669"/>
          </a:xfrm>
          <a:prstGeom prst="rect">
            <a:avLst/>
          </a:prstGeom>
          <a:solidFill>
            <a:srgbClr val="AC2324"/>
          </a:solidFill>
          <a:ln>
            <a:solidFill>
              <a:srgbClr val="AC23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solidFill>
              </a:rPr>
              <a:t>Happy Online Confidential Information</a:t>
            </a:r>
            <a:endParaRPr lang="zh-CN" altLang="en-US" sz="1050" dirty="0">
              <a:solidFill>
                <a:schemeClr val="bg1"/>
              </a:solidFill>
            </a:endParaRPr>
          </a:p>
        </p:txBody>
      </p:sp>
      <p:pic>
        <p:nvPicPr>
          <p:cNvPr id="4" name="图片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31854" y="264271"/>
            <a:ext cx="1825800" cy="483126"/>
          </a:xfrm>
          <a:prstGeom prst="rect">
            <a:avLst/>
          </a:prstGeom>
        </p:spPr>
      </p:pic>
    </p:spTree>
    <p:extLst>
      <p:ext uri="{BB962C8B-B14F-4D97-AF65-F5344CB8AC3E}">
        <p14:creationId xmlns:p14="http://schemas.microsoft.com/office/powerpoint/2010/main" val="2340115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normAutofit/>
          </a:bodyPr>
          <a:lstStyle>
            <a:lvl1pPr>
              <a:defRPr sz="40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编辑母版文本样式</a:t>
            </a:r>
          </a:p>
        </p:txBody>
      </p:sp>
      <p:sp>
        <p:nvSpPr>
          <p:cNvPr id="7" name="직사각형 156"/>
          <p:cNvSpPr/>
          <p:nvPr userDrawn="1"/>
        </p:nvSpPr>
        <p:spPr>
          <a:xfrm>
            <a:off x="0" y="6432331"/>
            <a:ext cx="12192000" cy="425669"/>
          </a:xfrm>
          <a:prstGeom prst="rect">
            <a:avLst/>
          </a:prstGeom>
          <a:solidFill>
            <a:srgbClr val="AC2324"/>
          </a:solidFill>
          <a:ln>
            <a:solidFill>
              <a:srgbClr val="AC23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solidFill>
              </a:rPr>
              <a:t>Happy Online Confidential Information</a:t>
            </a:r>
            <a:endParaRPr lang="zh-CN" altLang="en-US" sz="1050" dirty="0">
              <a:solidFill>
                <a:schemeClr val="bg1"/>
              </a:solidFill>
            </a:endParaRPr>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31854" y="264271"/>
            <a:ext cx="1825800" cy="483126"/>
          </a:xfrm>
          <a:prstGeom prst="rect">
            <a:avLst/>
          </a:prstGeom>
        </p:spPr>
      </p:pic>
    </p:spTree>
    <p:extLst>
      <p:ext uri="{BB962C8B-B14F-4D97-AF65-F5344CB8AC3E}">
        <p14:creationId xmlns:p14="http://schemas.microsoft.com/office/powerpoint/2010/main" val="41841922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838200" y="1226540"/>
            <a:ext cx="5181600" cy="4732825"/>
          </a:xfrm>
        </p:spPr>
        <p:txBody>
          <a:bodyPr/>
          <a:lstStyle>
            <a:lvl1pPr>
              <a:defRPr sz="2200">
                <a:solidFill>
                  <a:schemeClr val="tx1">
                    <a:lumMod val="75000"/>
                    <a:lumOff val="25000"/>
                  </a:schemeClr>
                </a:solidFill>
                <a:latin typeface="微软雅黑" panose="020B0503020204020204" pitchFamily="34" charset="-122"/>
                <a:ea typeface="微软雅黑" panose="020B0503020204020204" pitchFamily="34" charset="-122"/>
              </a:defRPr>
            </a:lvl1pPr>
            <a:lvl2pPr>
              <a:defRPr sz="2000">
                <a:solidFill>
                  <a:schemeClr val="tx1">
                    <a:lumMod val="75000"/>
                    <a:lumOff val="25000"/>
                  </a:schemeClr>
                </a:solidFill>
                <a:latin typeface="微软雅黑" panose="020B0503020204020204" pitchFamily="34" charset="-122"/>
                <a:ea typeface="微软雅黑" panose="020B0503020204020204" pitchFamily="34" charset="-122"/>
              </a:defRPr>
            </a:lvl2pPr>
            <a:lvl3pPr>
              <a:defRPr sz="1800">
                <a:solidFill>
                  <a:schemeClr val="tx1">
                    <a:lumMod val="75000"/>
                    <a:lumOff val="25000"/>
                  </a:schemeClr>
                </a:solidFill>
                <a:latin typeface="微软雅黑" panose="020B0503020204020204" pitchFamily="34" charset="-122"/>
                <a:ea typeface="微软雅黑" panose="020B0503020204020204" pitchFamily="34" charset="-122"/>
              </a:defRPr>
            </a:lvl3pPr>
            <a:lvl4pPr>
              <a:defRPr sz="1600">
                <a:solidFill>
                  <a:schemeClr val="tx1">
                    <a:lumMod val="75000"/>
                    <a:lumOff val="25000"/>
                  </a:schemeClr>
                </a:solidFill>
                <a:latin typeface="微软雅黑" panose="020B0503020204020204" pitchFamily="34" charset="-122"/>
                <a:ea typeface="微软雅黑" panose="020B0503020204020204" pitchFamily="34" charset="-122"/>
              </a:defRPr>
            </a:lvl4pPr>
            <a:lvl5pPr>
              <a:defRPr sz="1400">
                <a:solidFill>
                  <a:schemeClr val="tx1">
                    <a:lumMod val="75000"/>
                    <a:lumOff val="25000"/>
                  </a:schemeClr>
                </a:solidFill>
                <a:latin typeface="微软雅黑" panose="020B0503020204020204" pitchFamily="34" charset="-122"/>
                <a:ea typeface="微软雅黑" panose="020B0503020204020204" pitchFamily="34"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6172200" y="1226540"/>
            <a:ext cx="5181600" cy="4732825"/>
          </a:xfrm>
        </p:spPr>
        <p:txBody>
          <a:bodyPr/>
          <a:lstStyle>
            <a:lvl1pPr>
              <a:defRPr sz="2200">
                <a:solidFill>
                  <a:schemeClr val="tx1">
                    <a:lumMod val="75000"/>
                    <a:lumOff val="25000"/>
                  </a:schemeClr>
                </a:solidFill>
                <a:latin typeface="微软雅黑" panose="020B0503020204020204" pitchFamily="34" charset="-122"/>
                <a:ea typeface="微软雅黑" panose="020B0503020204020204" pitchFamily="34" charset="-122"/>
              </a:defRPr>
            </a:lvl1pPr>
            <a:lvl2pPr>
              <a:defRPr sz="2000">
                <a:solidFill>
                  <a:schemeClr val="tx1">
                    <a:lumMod val="75000"/>
                    <a:lumOff val="25000"/>
                  </a:schemeClr>
                </a:solidFill>
                <a:latin typeface="微软雅黑" panose="020B0503020204020204" pitchFamily="34" charset="-122"/>
                <a:ea typeface="微软雅黑" panose="020B0503020204020204" pitchFamily="34" charset="-122"/>
              </a:defRPr>
            </a:lvl2pPr>
            <a:lvl3pPr>
              <a:defRPr sz="1800">
                <a:solidFill>
                  <a:schemeClr val="tx1">
                    <a:lumMod val="75000"/>
                    <a:lumOff val="25000"/>
                  </a:schemeClr>
                </a:solidFill>
                <a:latin typeface="微软雅黑" panose="020B0503020204020204" pitchFamily="34" charset="-122"/>
                <a:ea typeface="微软雅黑" panose="020B0503020204020204" pitchFamily="34" charset="-122"/>
              </a:defRPr>
            </a:lvl3pPr>
            <a:lvl4pPr>
              <a:defRPr sz="1600">
                <a:solidFill>
                  <a:schemeClr val="tx1">
                    <a:lumMod val="75000"/>
                    <a:lumOff val="25000"/>
                  </a:schemeClr>
                </a:solidFill>
                <a:latin typeface="微软雅黑" panose="020B0503020204020204" pitchFamily="34" charset="-122"/>
                <a:ea typeface="微软雅黑" panose="020B0503020204020204" pitchFamily="34" charset="-122"/>
              </a:defRPr>
            </a:lvl4pPr>
            <a:lvl5pPr>
              <a:defRPr sz="1400">
                <a:solidFill>
                  <a:schemeClr val="tx1">
                    <a:lumMod val="75000"/>
                    <a:lumOff val="25000"/>
                  </a:schemeClr>
                </a:solidFill>
                <a:latin typeface="微软雅黑" panose="020B0503020204020204" pitchFamily="34" charset="-122"/>
                <a:ea typeface="微软雅黑" panose="020B0503020204020204" pitchFamily="34"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2" name="标题 1"/>
          <p:cNvSpPr>
            <a:spLocks noGrp="1"/>
          </p:cNvSpPr>
          <p:nvPr>
            <p:ph type="title"/>
          </p:nvPr>
        </p:nvSpPr>
        <p:spPr>
          <a:xfrm>
            <a:off x="334347" y="272584"/>
            <a:ext cx="9697507" cy="540893"/>
          </a:xfrm>
        </p:spPr>
        <p:txBody>
          <a:bodyPr>
            <a:normAutofit/>
          </a:bodyPr>
          <a:lstStyle>
            <a:lvl1pPr>
              <a:defRPr sz="2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cxnSp>
        <p:nvCxnSpPr>
          <p:cNvPr id="13" name="直接连接符 6"/>
          <p:cNvCxnSpPr/>
          <p:nvPr userDrawn="1"/>
        </p:nvCxnSpPr>
        <p:spPr>
          <a:xfrm>
            <a:off x="334347" y="770910"/>
            <a:ext cx="11523306" cy="0"/>
          </a:xfrm>
          <a:prstGeom prst="line">
            <a:avLst/>
          </a:prstGeom>
          <a:ln w="12700">
            <a:solidFill>
              <a:srgbClr val="AC2324"/>
            </a:solidFill>
          </a:ln>
        </p:spPr>
        <p:style>
          <a:lnRef idx="1">
            <a:schemeClr val="accent1"/>
          </a:lnRef>
          <a:fillRef idx="0">
            <a:schemeClr val="accent1"/>
          </a:fillRef>
          <a:effectRef idx="0">
            <a:schemeClr val="accent1"/>
          </a:effectRef>
          <a:fontRef idx="minor">
            <a:schemeClr val="tx1"/>
          </a:fontRef>
        </p:style>
      </p:cxnSp>
      <p:sp>
        <p:nvSpPr>
          <p:cNvPr id="10" name="직사각형 156"/>
          <p:cNvSpPr/>
          <p:nvPr userDrawn="1"/>
        </p:nvSpPr>
        <p:spPr>
          <a:xfrm>
            <a:off x="0" y="6432331"/>
            <a:ext cx="12192000" cy="425669"/>
          </a:xfrm>
          <a:prstGeom prst="rect">
            <a:avLst/>
          </a:prstGeom>
          <a:solidFill>
            <a:srgbClr val="AC2324"/>
          </a:solidFill>
          <a:ln>
            <a:solidFill>
              <a:srgbClr val="AC23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solidFill>
              </a:rPr>
              <a:t>Happy Online Confidential Information</a:t>
            </a:r>
            <a:endParaRPr lang="zh-CN" altLang="en-US" sz="1050" dirty="0">
              <a:solidFill>
                <a:schemeClr val="bg1"/>
              </a:solidFill>
            </a:endParaRPr>
          </a:p>
        </p:txBody>
      </p:sp>
      <p:pic>
        <p:nvPicPr>
          <p:cNvPr id="9" name="图片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31854" y="264271"/>
            <a:ext cx="1825800" cy="483126"/>
          </a:xfrm>
          <a:prstGeom prst="rect">
            <a:avLst/>
          </a:prstGeom>
        </p:spPr>
      </p:pic>
    </p:spTree>
    <p:extLst>
      <p:ext uri="{BB962C8B-B14F-4D97-AF65-F5344CB8AC3E}">
        <p14:creationId xmlns:p14="http://schemas.microsoft.com/office/powerpoint/2010/main" val="2436656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839788" y="861358"/>
            <a:ext cx="5157787" cy="823912"/>
          </a:xfrm>
        </p:spPr>
        <p:txBody>
          <a:bodyPr anchor="b"/>
          <a:lstStyle>
            <a:lvl1pPr marL="0" indent="0">
              <a:buNone/>
              <a:defRPr sz="2400" b="0">
                <a:solidFill>
                  <a:schemeClr val="tx1">
                    <a:lumMod val="75000"/>
                    <a:lumOff val="2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编辑母版文本样式</a:t>
            </a:r>
          </a:p>
        </p:txBody>
      </p:sp>
      <p:sp>
        <p:nvSpPr>
          <p:cNvPr id="4" name="内容占位符 3"/>
          <p:cNvSpPr>
            <a:spLocks noGrp="1"/>
          </p:cNvSpPr>
          <p:nvPr>
            <p:ph sz="half" idx="2"/>
          </p:nvPr>
        </p:nvSpPr>
        <p:spPr>
          <a:xfrm>
            <a:off x="839788" y="1685270"/>
            <a:ext cx="5157787" cy="4463282"/>
          </a:xfrm>
        </p:spPr>
        <p:txBody>
          <a:bodyPr/>
          <a:lstStyle>
            <a:lvl1pPr>
              <a:defRPr sz="2200">
                <a:solidFill>
                  <a:schemeClr val="tx1">
                    <a:lumMod val="75000"/>
                    <a:lumOff val="25000"/>
                  </a:schemeClr>
                </a:solidFill>
                <a:latin typeface="微软雅黑" panose="020B0503020204020204" pitchFamily="34" charset="-122"/>
                <a:ea typeface="微软雅黑" panose="020B0503020204020204" pitchFamily="34" charset="-122"/>
              </a:defRPr>
            </a:lvl1pPr>
            <a:lvl2pPr>
              <a:defRPr sz="2000">
                <a:solidFill>
                  <a:schemeClr val="tx1">
                    <a:lumMod val="75000"/>
                    <a:lumOff val="25000"/>
                  </a:schemeClr>
                </a:solidFill>
                <a:latin typeface="微软雅黑" panose="020B0503020204020204" pitchFamily="34" charset="-122"/>
                <a:ea typeface="微软雅黑" panose="020B0503020204020204" pitchFamily="34" charset="-122"/>
              </a:defRPr>
            </a:lvl2pPr>
            <a:lvl3pPr>
              <a:defRPr sz="1800">
                <a:solidFill>
                  <a:schemeClr val="tx1">
                    <a:lumMod val="75000"/>
                    <a:lumOff val="25000"/>
                  </a:schemeClr>
                </a:solidFill>
                <a:latin typeface="微软雅黑" panose="020B0503020204020204" pitchFamily="34" charset="-122"/>
                <a:ea typeface="微软雅黑" panose="020B0503020204020204" pitchFamily="34" charset="-122"/>
              </a:defRPr>
            </a:lvl3pPr>
            <a:lvl4pPr>
              <a:defRPr sz="1600">
                <a:solidFill>
                  <a:schemeClr val="tx1">
                    <a:lumMod val="75000"/>
                    <a:lumOff val="25000"/>
                  </a:schemeClr>
                </a:solidFill>
                <a:latin typeface="微软雅黑" panose="020B0503020204020204" pitchFamily="34" charset="-122"/>
                <a:ea typeface="微软雅黑" panose="020B0503020204020204" pitchFamily="34" charset="-122"/>
              </a:defRPr>
            </a:lvl4pPr>
            <a:lvl5pPr>
              <a:defRPr sz="1400">
                <a:solidFill>
                  <a:schemeClr val="tx1">
                    <a:lumMod val="75000"/>
                    <a:lumOff val="25000"/>
                  </a:schemeClr>
                </a:solidFill>
                <a:latin typeface="微软雅黑" panose="020B0503020204020204" pitchFamily="34" charset="-122"/>
                <a:ea typeface="微软雅黑" panose="020B0503020204020204" pitchFamily="34"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6172200" y="861358"/>
            <a:ext cx="5183188" cy="823912"/>
          </a:xfrm>
        </p:spPr>
        <p:txBody>
          <a:bodyPr anchor="b"/>
          <a:lstStyle>
            <a:lvl1pPr marL="0" indent="0">
              <a:buNone/>
              <a:defRPr sz="2400" b="0">
                <a:solidFill>
                  <a:schemeClr val="tx1">
                    <a:lumMod val="75000"/>
                    <a:lumOff val="25000"/>
                  </a:schemeClr>
                </a:solidFill>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编辑母版文本样式</a:t>
            </a:r>
          </a:p>
        </p:txBody>
      </p:sp>
      <p:sp>
        <p:nvSpPr>
          <p:cNvPr id="6" name="内容占位符 5"/>
          <p:cNvSpPr>
            <a:spLocks noGrp="1"/>
          </p:cNvSpPr>
          <p:nvPr>
            <p:ph sz="quarter" idx="4"/>
          </p:nvPr>
        </p:nvSpPr>
        <p:spPr>
          <a:xfrm>
            <a:off x="6172200" y="1685270"/>
            <a:ext cx="5183188" cy="4463282"/>
          </a:xfrm>
        </p:spPr>
        <p:txBody>
          <a:bodyPr/>
          <a:lstStyle>
            <a:lvl1pPr>
              <a:defRPr sz="2200">
                <a:solidFill>
                  <a:schemeClr val="tx1">
                    <a:lumMod val="75000"/>
                    <a:lumOff val="25000"/>
                  </a:schemeClr>
                </a:solidFill>
                <a:latin typeface="微软雅黑" panose="020B0503020204020204" pitchFamily="34" charset="-122"/>
                <a:ea typeface="微软雅黑" panose="020B0503020204020204" pitchFamily="34" charset="-122"/>
              </a:defRPr>
            </a:lvl1pPr>
            <a:lvl2pPr>
              <a:defRPr sz="2000">
                <a:solidFill>
                  <a:schemeClr val="tx1">
                    <a:lumMod val="75000"/>
                    <a:lumOff val="25000"/>
                  </a:schemeClr>
                </a:solidFill>
                <a:latin typeface="微软雅黑" panose="020B0503020204020204" pitchFamily="34" charset="-122"/>
                <a:ea typeface="微软雅黑" panose="020B0503020204020204" pitchFamily="34" charset="-122"/>
              </a:defRPr>
            </a:lvl2pPr>
            <a:lvl3pPr>
              <a:defRPr sz="1800">
                <a:solidFill>
                  <a:schemeClr val="tx1">
                    <a:lumMod val="75000"/>
                    <a:lumOff val="25000"/>
                  </a:schemeClr>
                </a:solidFill>
                <a:latin typeface="微软雅黑" panose="020B0503020204020204" pitchFamily="34" charset="-122"/>
                <a:ea typeface="微软雅黑" panose="020B0503020204020204" pitchFamily="34" charset="-122"/>
              </a:defRPr>
            </a:lvl3pPr>
            <a:lvl4pPr>
              <a:defRPr sz="1600">
                <a:solidFill>
                  <a:schemeClr val="tx1">
                    <a:lumMod val="75000"/>
                    <a:lumOff val="25000"/>
                  </a:schemeClr>
                </a:solidFill>
                <a:latin typeface="微软雅黑" panose="020B0503020204020204" pitchFamily="34" charset="-122"/>
                <a:ea typeface="微软雅黑" panose="020B0503020204020204" pitchFamily="34" charset="-122"/>
              </a:defRPr>
            </a:lvl4pPr>
            <a:lvl5pPr>
              <a:defRPr sz="1400">
                <a:solidFill>
                  <a:schemeClr val="tx1">
                    <a:lumMod val="75000"/>
                    <a:lumOff val="25000"/>
                  </a:schemeClr>
                </a:solidFill>
                <a:latin typeface="微软雅黑" panose="020B0503020204020204" pitchFamily="34" charset="-122"/>
                <a:ea typeface="微软雅黑" panose="020B0503020204020204" pitchFamily="34"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4" name="标题 1"/>
          <p:cNvSpPr>
            <a:spLocks noGrp="1"/>
          </p:cNvSpPr>
          <p:nvPr>
            <p:ph type="title"/>
          </p:nvPr>
        </p:nvSpPr>
        <p:spPr>
          <a:xfrm>
            <a:off x="334347" y="272584"/>
            <a:ext cx="9697507" cy="540893"/>
          </a:xfrm>
        </p:spPr>
        <p:txBody>
          <a:bodyPr>
            <a:normAutofit/>
          </a:bodyPr>
          <a:lstStyle>
            <a:lvl1pPr>
              <a:defRPr sz="2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cxnSp>
        <p:nvCxnSpPr>
          <p:cNvPr id="15" name="直接连接符 6"/>
          <p:cNvCxnSpPr/>
          <p:nvPr userDrawn="1"/>
        </p:nvCxnSpPr>
        <p:spPr>
          <a:xfrm>
            <a:off x="334347" y="770910"/>
            <a:ext cx="11523306" cy="0"/>
          </a:xfrm>
          <a:prstGeom prst="line">
            <a:avLst/>
          </a:prstGeom>
          <a:ln w="12700">
            <a:solidFill>
              <a:srgbClr val="AC2324"/>
            </a:solidFill>
          </a:ln>
        </p:spPr>
        <p:style>
          <a:lnRef idx="1">
            <a:schemeClr val="accent1"/>
          </a:lnRef>
          <a:fillRef idx="0">
            <a:schemeClr val="accent1"/>
          </a:fillRef>
          <a:effectRef idx="0">
            <a:schemeClr val="accent1"/>
          </a:effectRef>
          <a:fontRef idx="minor">
            <a:schemeClr val="tx1"/>
          </a:fontRef>
        </p:style>
      </p:cxnSp>
      <p:sp>
        <p:nvSpPr>
          <p:cNvPr id="12" name="직사각형 156"/>
          <p:cNvSpPr/>
          <p:nvPr userDrawn="1"/>
        </p:nvSpPr>
        <p:spPr>
          <a:xfrm>
            <a:off x="0" y="6432331"/>
            <a:ext cx="12192000" cy="425669"/>
          </a:xfrm>
          <a:prstGeom prst="rect">
            <a:avLst/>
          </a:prstGeom>
          <a:solidFill>
            <a:srgbClr val="AC2324"/>
          </a:solidFill>
          <a:ln>
            <a:solidFill>
              <a:srgbClr val="AC23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solidFill>
              </a:rPr>
              <a:t>Happy Online Confidential Information</a:t>
            </a:r>
            <a:endParaRPr lang="zh-CN" altLang="en-US" sz="1050" dirty="0">
              <a:solidFill>
                <a:schemeClr val="bg1"/>
              </a:solidFill>
            </a:endParaRPr>
          </a:p>
        </p:txBody>
      </p:sp>
      <p:pic>
        <p:nvPicPr>
          <p:cNvPr id="11" name="图片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31854" y="264271"/>
            <a:ext cx="1825800" cy="483126"/>
          </a:xfrm>
          <a:prstGeom prst="rect">
            <a:avLst/>
          </a:prstGeom>
        </p:spPr>
      </p:pic>
    </p:spTree>
    <p:extLst>
      <p:ext uri="{BB962C8B-B14F-4D97-AF65-F5344CB8AC3E}">
        <p14:creationId xmlns:p14="http://schemas.microsoft.com/office/powerpoint/2010/main" val="4010109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10" name="标题 1"/>
          <p:cNvSpPr>
            <a:spLocks noGrp="1"/>
          </p:cNvSpPr>
          <p:nvPr>
            <p:ph type="title"/>
          </p:nvPr>
        </p:nvSpPr>
        <p:spPr>
          <a:xfrm>
            <a:off x="334347" y="272584"/>
            <a:ext cx="9697507" cy="540893"/>
          </a:xfrm>
        </p:spPr>
        <p:txBody>
          <a:bodyPr>
            <a:normAutofit/>
          </a:bodyPr>
          <a:lstStyle>
            <a:lvl1pPr>
              <a:defRPr sz="2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cxnSp>
        <p:nvCxnSpPr>
          <p:cNvPr id="11" name="直接连接符 6"/>
          <p:cNvCxnSpPr/>
          <p:nvPr userDrawn="1"/>
        </p:nvCxnSpPr>
        <p:spPr>
          <a:xfrm>
            <a:off x="334347" y="770910"/>
            <a:ext cx="11523306" cy="0"/>
          </a:xfrm>
          <a:prstGeom prst="line">
            <a:avLst/>
          </a:prstGeom>
          <a:ln w="12700">
            <a:solidFill>
              <a:srgbClr val="AC2324"/>
            </a:solidFill>
          </a:ln>
        </p:spPr>
        <p:style>
          <a:lnRef idx="1">
            <a:schemeClr val="accent1"/>
          </a:lnRef>
          <a:fillRef idx="0">
            <a:schemeClr val="accent1"/>
          </a:fillRef>
          <a:effectRef idx="0">
            <a:schemeClr val="accent1"/>
          </a:effectRef>
          <a:fontRef idx="minor">
            <a:schemeClr val="tx1"/>
          </a:fontRef>
        </p:style>
      </p:cxnSp>
      <p:sp>
        <p:nvSpPr>
          <p:cNvPr id="9" name="직사각형 156"/>
          <p:cNvSpPr/>
          <p:nvPr userDrawn="1"/>
        </p:nvSpPr>
        <p:spPr>
          <a:xfrm>
            <a:off x="0" y="6432331"/>
            <a:ext cx="12192000" cy="425669"/>
          </a:xfrm>
          <a:prstGeom prst="rect">
            <a:avLst/>
          </a:prstGeom>
          <a:solidFill>
            <a:srgbClr val="AC2324"/>
          </a:solidFill>
          <a:ln>
            <a:solidFill>
              <a:srgbClr val="AC23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solidFill>
              </a:rPr>
              <a:t>Happy Online Confidential Information</a:t>
            </a:r>
            <a:endParaRPr lang="zh-CN" altLang="en-US" sz="1050" dirty="0">
              <a:solidFill>
                <a:schemeClr val="bg1"/>
              </a:solidFill>
            </a:endParaRPr>
          </a:p>
        </p:txBody>
      </p:sp>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31854" y="264271"/>
            <a:ext cx="1825800" cy="483126"/>
          </a:xfrm>
          <a:prstGeom prst="rect">
            <a:avLst/>
          </a:prstGeom>
        </p:spPr>
      </p:pic>
    </p:spTree>
    <p:extLst>
      <p:ext uri="{BB962C8B-B14F-4D97-AF65-F5344CB8AC3E}">
        <p14:creationId xmlns:p14="http://schemas.microsoft.com/office/powerpoint/2010/main" val="821036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10" name="标题 1"/>
          <p:cNvSpPr>
            <a:spLocks noGrp="1"/>
          </p:cNvSpPr>
          <p:nvPr>
            <p:ph type="title"/>
          </p:nvPr>
        </p:nvSpPr>
        <p:spPr>
          <a:xfrm>
            <a:off x="334347" y="272584"/>
            <a:ext cx="9697507" cy="540893"/>
          </a:xfrm>
        </p:spPr>
        <p:txBody>
          <a:bodyPr>
            <a:normAutofit/>
          </a:bodyPr>
          <a:lstStyle>
            <a:lvl1pPr>
              <a:defRPr sz="2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cxnSp>
        <p:nvCxnSpPr>
          <p:cNvPr id="11" name="直接连接符 6"/>
          <p:cNvCxnSpPr/>
          <p:nvPr userDrawn="1"/>
        </p:nvCxnSpPr>
        <p:spPr>
          <a:xfrm>
            <a:off x="334347" y="770910"/>
            <a:ext cx="11523306" cy="0"/>
          </a:xfrm>
          <a:prstGeom prst="line">
            <a:avLst/>
          </a:prstGeom>
          <a:ln w="12700">
            <a:solidFill>
              <a:srgbClr val="AC2324"/>
            </a:solidFill>
          </a:ln>
        </p:spPr>
        <p:style>
          <a:lnRef idx="1">
            <a:schemeClr val="accent1"/>
          </a:lnRef>
          <a:fillRef idx="0">
            <a:schemeClr val="accent1"/>
          </a:fillRef>
          <a:effectRef idx="0">
            <a:schemeClr val="accent1"/>
          </a:effectRef>
          <a:fontRef idx="minor">
            <a:schemeClr val="tx1"/>
          </a:fontRef>
        </p:style>
      </p:cxnSp>
      <p:sp>
        <p:nvSpPr>
          <p:cNvPr id="8" name="직사각형 156"/>
          <p:cNvSpPr/>
          <p:nvPr userDrawn="1"/>
        </p:nvSpPr>
        <p:spPr>
          <a:xfrm>
            <a:off x="0" y="6432331"/>
            <a:ext cx="12192000" cy="425669"/>
          </a:xfrm>
          <a:prstGeom prst="rect">
            <a:avLst/>
          </a:prstGeom>
          <a:solidFill>
            <a:srgbClr val="AC2324"/>
          </a:solidFill>
          <a:ln>
            <a:solidFill>
              <a:srgbClr val="AC23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solidFill>
              </a:rPr>
              <a:t>Happy Online Confidential Information</a:t>
            </a:r>
            <a:endParaRPr lang="zh-CN" altLang="en-US" sz="1050" dirty="0">
              <a:solidFill>
                <a:schemeClr val="bg1"/>
              </a:solidFill>
            </a:endParaRPr>
          </a:p>
        </p:txBody>
      </p:sp>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31854" y="264271"/>
            <a:ext cx="1825800" cy="483126"/>
          </a:xfrm>
          <a:prstGeom prst="rect">
            <a:avLst/>
          </a:prstGeom>
        </p:spPr>
      </p:pic>
    </p:spTree>
    <p:extLst>
      <p:ext uri="{BB962C8B-B14F-4D97-AF65-F5344CB8AC3E}">
        <p14:creationId xmlns:p14="http://schemas.microsoft.com/office/powerpoint/2010/main" val="1953759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6" name="직사각형 156"/>
          <p:cNvSpPr/>
          <p:nvPr userDrawn="1"/>
        </p:nvSpPr>
        <p:spPr>
          <a:xfrm>
            <a:off x="0" y="6432331"/>
            <a:ext cx="12192000" cy="425669"/>
          </a:xfrm>
          <a:prstGeom prst="rect">
            <a:avLst/>
          </a:prstGeom>
          <a:solidFill>
            <a:srgbClr val="AC2324"/>
          </a:solidFill>
          <a:ln>
            <a:solidFill>
              <a:srgbClr val="AC23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solidFill>
                  <a:schemeClr val="bg1"/>
                </a:solidFill>
              </a:rPr>
              <a:t>Happy Online Confidential Information</a:t>
            </a:r>
            <a:endParaRPr lang="zh-CN" altLang="en-US" sz="1050" dirty="0">
              <a:solidFill>
                <a:schemeClr val="bg1"/>
              </a:solidFill>
            </a:endParaRPr>
          </a:p>
        </p:txBody>
      </p:sp>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31854" y="264271"/>
            <a:ext cx="1825800" cy="483126"/>
          </a:xfrm>
          <a:prstGeom prst="rect">
            <a:avLst/>
          </a:prstGeom>
        </p:spPr>
      </p:pic>
    </p:spTree>
    <p:extLst>
      <p:ext uri="{BB962C8B-B14F-4D97-AF65-F5344CB8AC3E}">
        <p14:creationId xmlns:p14="http://schemas.microsoft.com/office/powerpoint/2010/main" val="26264713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156513057"/>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9" r:id="rId8"/>
    <p:sldLayoutId id="2147483655" r:id="rId9"/>
    <p:sldLayoutId id="2147483658" r:id="rId10"/>
  </p:sldLayoutIdLst>
  <p:txStyles>
    <p:titleStyle>
      <a:lvl1pPr algn="l" defTabSz="914400" rtl="0" eaLnBrk="1" latinLnBrk="0" hangingPunct="1">
        <a:lnSpc>
          <a:spcPct val="90000"/>
        </a:lnSpc>
        <a:spcBef>
          <a:spcPct val="0"/>
        </a:spcBef>
        <a:buNone/>
        <a:defRPr sz="4000" kern="1200">
          <a:solidFill>
            <a:schemeClr val="tx1">
              <a:lumMod val="75000"/>
              <a:lumOff val="25000"/>
            </a:schemeClr>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3.png"/></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2.png"/></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3.png"/></Relationships>
</file>

<file path=ppt/slides/_rels/slide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3.png"/></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3.png"/></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2.png"/></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2.png"/></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2.png"/></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3.png"/></Relationships>
</file>

<file path=ppt/slides/_rels/slide4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2.png"/></Relationships>
</file>

<file path=ppt/slides/_rels/slide4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2.png"/></Relationships>
</file>

<file path=ppt/slides/_rels/slide4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2.png"/></Relationships>
</file>

<file path=ppt/slides/_rels/slide5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0.png"/><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5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5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5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5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5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6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6.png"/></Relationships>
</file>

<file path=ppt/slides/_rels/slide6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0.png"/><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6.png"/></Relationships>
</file>

<file path=ppt/slides/_rels/slide6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0.png"/><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6.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ctrTitle"/>
          </p:nvPr>
        </p:nvSpPr>
        <p:spPr/>
        <p:txBody>
          <a:bodyPr/>
          <a:lstStyle/>
          <a:p>
            <a:r>
              <a:rPr lang="en-US" altLang="zh-CN" dirty="0"/>
              <a:t>87V8</a:t>
            </a:r>
            <a:endParaRPr lang="zh-CN" altLang="en-US" dirty="0"/>
          </a:p>
        </p:txBody>
      </p:sp>
      <p:sp>
        <p:nvSpPr>
          <p:cNvPr id="6" name="文本占位符 5"/>
          <p:cNvSpPr>
            <a:spLocks noGrp="1"/>
          </p:cNvSpPr>
          <p:nvPr>
            <p:ph type="body" sz="quarter" idx="10"/>
          </p:nvPr>
        </p:nvSpPr>
        <p:spPr/>
        <p:txBody>
          <a:bodyPr/>
          <a:lstStyle/>
          <a:p>
            <a:r>
              <a:rPr lang="en-US" altLang="zh-CN" dirty="0"/>
              <a:t>Apr. 20, 2016 | Version: 1.5.0</a:t>
            </a:r>
            <a:endParaRPr lang="zh-CN" altLang="en-US" dirty="0"/>
          </a:p>
        </p:txBody>
      </p:sp>
      <p:sp>
        <p:nvSpPr>
          <p:cNvPr id="7" name="文本占位符 6"/>
          <p:cNvSpPr>
            <a:spLocks noGrp="1"/>
          </p:cNvSpPr>
          <p:nvPr>
            <p:ph type="body" sz="quarter" idx="11"/>
          </p:nvPr>
        </p:nvSpPr>
        <p:spPr/>
        <p:txBody>
          <a:bodyPr/>
          <a:lstStyle/>
          <a:p>
            <a:r>
              <a:rPr lang="en-US" altLang="zh-CN" dirty="0"/>
              <a:t>Oliver Wang</a:t>
            </a:r>
            <a:endParaRPr lang="zh-CN" altLang="en-US" dirty="0"/>
          </a:p>
        </p:txBody>
      </p:sp>
    </p:spTree>
    <p:extLst>
      <p:ext uri="{BB962C8B-B14F-4D97-AF65-F5344CB8AC3E}">
        <p14:creationId xmlns:p14="http://schemas.microsoft.com/office/powerpoint/2010/main" val="19833005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Simple mode-1</a:t>
            </a:r>
            <a:r>
              <a:rPr lang="en-US" altLang="zh-CN" baseline="30000" dirty="0"/>
              <a:t>st</a:t>
            </a:r>
            <a:r>
              <a:rPr lang="en-US" altLang="zh-CN" dirty="0"/>
              <a:t> Game &amp; 2</a:t>
            </a:r>
            <a:r>
              <a:rPr lang="en-US" altLang="zh-CN" baseline="30000" dirty="0"/>
              <a:t>nd</a:t>
            </a:r>
            <a:r>
              <a:rPr lang="en-US" altLang="zh-CN" dirty="0"/>
              <a:t> Device</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p:spPr>
      </p:pic>
      <p:sp>
        <p:nvSpPr>
          <p:cNvPr id="4" name="矩形 3"/>
          <p:cNvSpPr/>
          <p:nvPr/>
        </p:nvSpPr>
        <p:spPr>
          <a:xfrm>
            <a:off x="5524586" y="1731241"/>
            <a:ext cx="3160451" cy="408372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 name="矩形 4"/>
          <p:cNvSpPr/>
          <p:nvPr/>
        </p:nvSpPr>
        <p:spPr>
          <a:xfrm>
            <a:off x="660731" y="1882065"/>
            <a:ext cx="4644605" cy="110970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6" name="矩形 5"/>
          <p:cNvSpPr/>
          <p:nvPr/>
        </p:nvSpPr>
        <p:spPr>
          <a:xfrm>
            <a:off x="7746694" y="1203890"/>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 name="矩形 6"/>
          <p:cNvSpPr/>
          <p:nvPr/>
        </p:nvSpPr>
        <p:spPr>
          <a:xfrm>
            <a:off x="611833" y="1929330"/>
            <a:ext cx="106077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Game</a:t>
            </a:r>
            <a:endParaRPr lang="zh-CN" altLang="en-US" b="1" dirty="0">
              <a:latin typeface="微软雅黑" panose="020B0503020204020204" pitchFamily="34" charset="-122"/>
              <a:ea typeface="微软雅黑" panose="020B0503020204020204" pitchFamily="34" charset="-122"/>
            </a:endParaRPr>
          </a:p>
        </p:txBody>
      </p:sp>
      <p:sp>
        <p:nvSpPr>
          <p:cNvPr id="8" name="矩形 7"/>
          <p:cNvSpPr/>
          <p:nvPr/>
        </p:nvSpPr>
        <p:spPr>
          <a:xfrm>
            <a:off x="660731" y="2405906"/>
            <a:ext cx="816746" cy="40239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HOT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660731" y="2937488"/>
            <a:ext cx="816746" cy="402396"/>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660731" y="3469070"/>
            <a:ext cx="816746" cy="40239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660731" y="4000652"/>
            <a:ext cx="816746" cy="402396"/>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60731" y="4532234"/>
            <a:ext cx="816746" cy="402396"/>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660731" y="5063818"/>
            <a:ext cx="816746" cy="40239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ALL</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14" name="图片 13"/>
          <p:cNvPicPr>
            <a:picLocks noChangeAspect="1"/>
          </p:cNvPicPr>
          <p:nvPr/>
        </p:nvPicPr>
        <p:blipFill>
          <a:blip r:embed="rId3"/>
          <a:stretch>
            <a:fillRect/>
          </a:stretch>
        </p:blipFill>
        <p:spPr>
          <a:xfrm>
            <a:off x="1622269" y="2391504"/>
            <a:ext cx="5193127" cy="707946"/>
          </a:xfrm>
          <a:prstGeom prst="rect">
            <a:avLst/>
          </a:prstGeom>
        </p:spPr>
      </p:pic>
      <p:pic>
        <p:nvPicPr>
          <p:cNvPr id="15" name="图片 14"/>
          <p:cNvPicPr>
            <a:picLocks noChangeAspect="1"/>
          </p:cNvPicPr>
          <p:nvPr/>
        </p:nvPicPr>
        <p:blipFill>
          <a:blip r:embed="rId3"/>
          <a:stretch>
            <a:fillRect/>
          </a:stretch>
        </p:blipFill>
        <p:spPr>
          <a:xfrm>
            <a:off x="1622269" y="3180425"/>
            <a:ext cx="5193127" cy="707946"/>
          </a:xfrm>
          <a:prstGeom prst="rect">
            <a:avLst/>
          </a:prstGeom>
        </p:spPr>
      </p:pic>
      <p:pic>
        <p:nvPicPr>
          <p:cNvPr id="16" name="图片 15"/>
          <p:cNvPicPr>
            <a:picLocks noChangeAspect="1"/>
          </p:cNvPicPr>
          <p:nvPr/>
        </p:nvPicPr>
        <p:blipFill>
          <a:blip r:embed="rId3"/>
          <a:stretch>
            <a:fillRect/>
          </a:stretch>
        </p:blipFill>
        <p:spPr>
          <a:xfrm>
            <a:off x="1622269" y="3969346"/>
            <a:ext cx="5193127" cy="707946"/>
          </a:xfrm>
          <a:prstGeom prst="rect">
            <a:avLst/>
          </a:prstGeom>
        </p:spPr>
      </p:pic>
      <p:pic>
        <p:nvPicPr>
          <p:cNvPr id="17" name="图片 16"/>
          <p:cNvPicPr>
            <a:picLocks noChangeAspect="1"/>
          </p:cNvPicPr>
          <p:nvPr/>
        </p:nvPicPr>
        <p:blipFill>
          <a:blip r:embed="rId3"/>
          <a:stretch>
            <a:fillRect/>
          </a:stretch>
        </p:blipFill>
        <p:spPr>
          <a:xfrm>
            <a:off x="1622269" y="4758268"/>
            <a:ext cx="5193127" cy="707946"/>
          </a:xfrm>
          <a:prstGeom prst="rect">
            <a:avLst/>
          </a:prstGeom>
        </p:spPr>
      </p:pic>
      <p:sp>
        <p:nvSpPr>
          <p:cNvPr id="18" name="矩形 17"/>
          <p:cNvSpPr/>
          <p:nvPr/>
        </p:nvSpPr>
        <p:spPr>
          <a:xfrm>
            <a:off x="673119" y="1660662"/>
            <a:ext cx="907106"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9" name="矩形 18"/>
          <p:cNvSpPr/>
          <p:nvPr/>
        </p:nvSpPr>
        <p:spPr>
          <a:xfrm>
            <a:off x="7094388" y="1929330"/>
            <a:ext cx="102823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a:t>
            </a:r>
            <a:endParaRPr lang="zh-CN" altLang="en-US" b="1" dirty="0">
              <a:latin typeface="微软雅黑" panose="020B0503020204020204" pitchFamily="34" charset="-122"/>
              <a:ea typeface="微软雅黑" panose="020B0503020204020204" pitchFamily="34" charset="-122"/>
            </a:endParaRPr>
          </a:p>
        </p:txBody>
      </p:sp>
      <p:sp>
        <p:nvSpPr>
          <p:cNvPr id="20" name="矩形 19"/>
          <p:cNvSpPr/>
          <p:nvPr/>
        </p:nvSpPr>
        <p:spPr>
          <a:xfrm>
            <a:off x="7180884" y="2408053"/>
            <a:ext cx="816746" cy="28581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1" name="矩形 20"/>
          <p:cNvSpPr/>
          <p:nvPr/>
        </p:nvSpPr>
        <p:spPr>
          <a:xfrm>
            <a:off x="7180884" y="2835323"/>
            <a:ext cx="816746" cy="28581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2" name="矩形 21"/>
          <p:cNvSpPr/>
          <p:nvPr/>
        </p:nvSpPr>
        <p:spPr>
          <a:xfrm>
            <a:off x="7180884" y="326259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a:off x="7180884" y="368986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EC-4</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7180884" y="411713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EC-5</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5" name="矩形 24"/>
          <p:cNvSpPr/>
          <p:nvPr/>
        </p:nvSpPr>
        <p:spPr>
          <a:xfrm>
            <a:off x="7180884" y="454440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EC-6</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26" name="图片 2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55649" y="5122605"/>
            <a:ext cx="341981" cy="343609"/>
          </a:xfrm>
          <a:prstGeom prst="rect">
            <a:avLst/>
          </a:prstGeom>
        </p:spPr>
      </p:pic>
      <p:sp>
        <p:nvSpPr>
          <p:cNvPr id="27" name="矩形 26"/>
          <p:cNvSpPr/>
          <p:nvPr/>
        </p:nvSpPr>
        <p:spPr>
          <a:xfrm>
            <a:off x="535916" y="2844277"/>
            <a:ext cx="1013957" cy="59289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8" name="椭圆 27"/>
          <p:cNvSpPr/>
          <p:nvPr/>
        </p:nvSpPr>
        <p:spPr>
          <a:xfrm>
            <a:off x="369630" y="274547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29" name="矩形 28"/>
          <p:cNvSpPr/>
          <p:nvPr/>
        </p:nvSpPr>
        <p:spPr>
          <a:xfrm>
            <a:off x="1605392" y="2296354"/>
            <a:ext cx="1825116" cy="8247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椭圆 29"/>
          <p:cNvSpPr/>
          <p:nvPr/>
        </p:nvSpPr>
        <p:spPr>
          <a:xfrm>
            <a:off x="1501212" y="212844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graphicFrame>
        <p:nvGraphicFramePr>
          <p:cNvPr id="31" name="표 26"/>
          <p:cNvGraphicFramePr>
            <a:graphicFrameLocks noGrp="1"/>
          </p:cNvGraphicFramePr>
          <p:nvPr>
            <p:extLst>
              <p:ext uri="{D42A27DB-BD31-4B8C-83A1-F6EECF244321}">
                <p14:modId xmlns:p14="http://schemas.microsoft.com/office/powerpoint/2010/main" val="2530778255"/>
              </p:ext>
            </p:extLst>
          </p:nvPr>
        </p:nvGraphicFramePr>
        <p:xfrm>
          <a:off x="8889824" y="1046291"/>
          <a:ext cx="2916260" cy="993136"/>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选择游戏类别</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a:t>
                      </a:r>
                      <a:r>
                        <a:rPr lang="en-US" altLang="ko-KR" sz="1000" baseline="0" dirty="0">
                          <a:latin typeface="微软雅黑" panose="020B0503020204020204" pitchFamily="34" charset="-122"/>
                          <a:ea typeface="微软雅黑" panose="020B0503020204020204" pitchFamily="34" charset="-122"/>
                        </a:rPr>
                        <a:t> game type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60012969"/>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选择游戏</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 game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9959942"/>
                  </a:ext>
                </a:extLst>
              </a:tr>
            </a:tbl>
          </a:graphicData>
        </a:graphic>
      </p:graphicFrame>
    </p:spTree>
    <p:extLst>
      <p:ext uri="{BB962C8B-B14F-4D97-AF65-F5344CB8AC3E}">
        <p14:creationId xmlns:p14="http://schemas.microsoft.com/office/powerpoint/2010/main" val="31727334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Simple mode-Game info page</a:t>
            </a:r>
            <a:endParaRPr lang="zh-CN" altLang="en-US" dirty="0"/>
          </a:p>
        </p:txBody>
      </p:sp>
      <p:graphicFrame>
        <p:nvGraphicFramePr>
          <p:cNvPr id="3" name="표 26"/>
          <p:cNvGraphicFramePr>
            <a:graphicFrameLocks noGrp="1"/>
          </p:cNvGraphicFramePr>
          <p:nvPr>
            <p:extLst>
              <p:ext uri="{D42A27DB-BD31-4B8C-83A1-F6EECF244321}">
                <p14:modId xmlns:p14="http://schemas.microsoft.com/office/powerpoint/2010/main" val="188721469"/>
              </p:ext>
            </p:extLst>
          </p:nvPr>
        </p:nvGraphicFramePr>
        <p:xfrm>
          <a:off x="8869339" y="1074420"/>
          <a:ext cx="3053371" cy="6163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选择设备</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S</a:t>
                      </a:r>
                      <a:r>
                        <a:rPr lang="en-US" altLang="zh-CN" sz="1000" baseline="0" dirty="0">
                          <a:latin typeface="微软雅黑" panose="020B0503020204020204" pitchFamily="34" charset="-122"/>
                          <a:ea typeface="微软雅黑" panose="020B0503020204020204" pitchFamily="34" charset="-122"/>
                        </a:rPr>
                        <a:t>elect device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5" name="矩形 4"/>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矩形 5"/>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7" name="矩形 6"/>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8" name="矩形 7"/>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矩形 8"/>
          <p:cNvSpPr/>
          <p:nvPr/>
        </p:nvSpPr>
        <p:spPr>
          <a:xfrm>
            <a:off x="683374" y="1852009"/>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1" name="矩形 10"/>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sp>
        <p:nvSpPr>
          <p:cNvPr id="12" name="矩形 11"/>
          <p:cNvSpPr/>
          <p:nvPr/>
        </p:nvSpPr>
        <p:spPr>
          <a:xfrm>
            <a:off x="6944528" y="1827675"/>
            <a:ext cx="1240340" cy="364194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椭圆 12"/>
          <p:cNvSpPr/>
          <p:nvPr/>
        </p:nvSpPr>
        <p:spPr>
          <a:xfrm>
            <a:off x="6823719" y="169752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14" name="矩形 13"/>
          <p:cNvSpPr/>
          <p:nvPr/>
        </p:nvSpPr>
        <p:spPr>
          <a:xfrm>
            <a:off x="7180884" y="2408053"/>
            <a:ext cx="816746" cy="28581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7180884" y="2835323"/>
            <a:ext cx="816746" cy="28581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7180884" y="326259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7180884" y="368986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EC-4</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7180884" y="411713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EC-5</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7180884" y="454440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EC-6</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0" name="矩形 19"/>
          <p:cNvSpPr/>
          <p:nvPr/>
        </p:nvSpPr>
        <p:spPr>
          <a:xfrm>
            <a:off x="7094388" y="1929330"/>
            <a:ext cx="102823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a:t>
            </a:r>
            <a:endParaRPr lang="zh-CN" altLang="en-US" b="1" dirty="0">
              <a:latin typeface="微软雅黑" panose="020B0503020204020204" pitchFamily="34" charset="-122"/>
              <a:ea typeface="微软雅黑" panose="020B0503020204020204" pitchFamily="34" charset="-122"/>
            </a:endParaRPr>
          </a:p>
        </p:txBody>
      </p:sp>
      <p:pic>
        <p:nvPicPr>
          <p:cNvPr id="21" name="图片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55649" y="4933395"/>
            <a:ext cx="341981" cy="343609"/>
          </a:xfrm>
          <a:prstGeom prst="rect">
            <a:avLst/>
          </a:prstGeom>
        </p:spPr>
      </p:pic>
    </p:spTree>
    <p:extLst>
      <p:ext uri="{BB962C8B-B14F-4D97-AF65-F5344CB8AC3E}">
        <p14:creationId xmlns:p14="http://schemas.microsoft.com/office/powerpoint/2010/main" val="3088414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Simple mode-Game info page</a:t>
            </a:r>
            <a:endParaRPr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5" name="矩形 4"/>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矩形 5"/>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7" name="矩形 6"/>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8" name="矩形 7"/>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矩形 8"/>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1" name="矩形 10"/>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sp>
        <p:nvSpPr>
          <p:cNvPr id="12" name="矩形 11"/>
          <p:cNvSpPr/>
          <p:nvPr/>
        </p:nvSpPr>
        <p:spPr>
          <a:xfrm>
            <a:off x="611059" y="1235207"/>
            <a:ext cx="327244" cy="3573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矩形 12"/>
          <p:cNvSpPr/>
          <p:nvPr/>
        </p:nvSpPr>
        <p:spPr>
          <a:xfrm>
            <a:off x="936104" y="1233697"/>
            <a:ext cx="565269" cy="3573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458072" y="112391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15" name="椭圆 14"/>
          <p:cNvSpPr/>
          <p:nvPr/>
        </p:nvSpPr>
        <p:spPr>
          <a:xfrm>
            <a:off x="1362850" y="112391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grpSp>
        <p:nvGrpSpPr>
          <p:cNvPr id="16" name="组合 15"/>
          <p:cNvGrpSpPr/>
          <p:nvPr/>
        </p:nvGrpSpPr>
        <p:grpSpPr>
          <a:xfrm>
            <a:off x="7054201" y="2135390"/>
            <a:ext cx="816746" cy="893336"/>
            <a:chOff x="5359606" y="2405848"/>
            <a:chExt cx="1103264" cy="1225119"/>
          </a:xfrm>
        </p:grpSpPr>
        <p:sp>
          <p:nvSpPr>
            <p:cNvPr id="17" name="矩形 16"/>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19" name="矩形 18"/>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
        <p:nvSpPr>
          <p:cNvPr id="22" name="矩形 21"/>
          <p:cNvSpPr/>
          <p:nvPr/>
        </p:nvSpPr>
        <p:spPr>
          <a:xfrm>
            <a:off x="6944528" y="1986648"/>
            <a:ext cx="1013957" cy="111162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3" name="椭圆 22"/>
          <p:cNvSpPr/>
          <p:nvPr/>
        </p:nvSpPr>
        <p:spPr>
          <a:xfrm>
            <a:off x="6816991" y="182918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26" name="矩形 25"/>
          <p:cNvSpPr/>
          <p:nvPr/>
        </p:nvSpPr>
        <p:spPr>
          <a:xfrm>
            <a:off x="626259" y="2111408"/>
            <a:ext cx="4156356" cy="316094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7" name="椭圆 26"/>
          <p:cNvSpPr/>
          <p:nvPr/>
        </p:nvSpPr>
        <p:spPr>
          <a:xfrm>
            <a:off x="458072" y="205718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p:txBody>
      </p:sp>
      <p:sp>
        <p:nvSpPr>
          <p:cNvPr id="28" name="矩形 27"/>
          <p:cNvSpPr/>
          <p:nvPr/>
        </p:nvSpPr>
        <p:spPr>
          <a:xfrm>
            <a:off x="4824256" y="2111408"/>
            <a:ext cx="746376" cy="3451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矩形 28"/>
          <p:cNvSpPr/>
          <p:nvPr/>
        </p:nvSpPr>
        <p:spPr>
          <a:xfrm>
            <a:off x="5594504" y="2469263"/>
            <a:ext cx="1196213" cy="3810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椭圆 29"/>
          <p:cNvSpPr/>
          <p:nvPr/>
        </p:nvSpPr>
        <p:spPr>
          <a:xfrm>
            <a:off x="5491779" y="200224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p:txBody>
      </p:sp>
      <p:sp>
        <p:nvSpPr>
          <p:cNvPr id="31" name="椭圆 30"/>
          <p:cNvSpPr/>
          <p:nvPr/>
        </p:nvSpPr>
        <p:spPr>
          <a:xfrm>
            <a:off x="6608303" y="232631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p:txBody>
      </p:sp>
      <p:sp>
        <p:nvSpPr>
          <p:cNvPr id="32" name="矩形 31"/>
          <p:cNvSpPr/>
          <p:nvPr/>
        </p:nvSpPr>
        <p:spPr>
          <a:xfrm>
            <a:off x="4824256" y="2923775"/>
            <a:ext cx="1966461" cy="234857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3" name="椭圆 32"/>
          <p:cNvSpPr/>
          <p:nvPr/>
        </p:nvSpPr>
        <p:spPr>
          <a:xfrm>
            <a:off x="4844028" y="267373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6825446" y="3659539"/>
            <a:ext cx="1392788" cy="1711797"/>
            <a:chOff x="6825446" y="3659539"/>
            <a:chExt cx="1392788" cy="1711797"/>
          </a:xfrm>
        </p:grpSpPr>
        <p:pic>
          <p:nvPicPr>
            <p:cNvPr id="35" name="图片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36" name="矩形 35"/>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37" name="矩形 36"/>
            <p:cNvSpPr/>
            <p:nvPr/>
          </p:nvSpPr>
          <p:spPr>
            <a:xfrm>
              <a:off x="6939582" y="3821417"/>
              <a:ext cx="1013957" cy="97657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8" name="椭圆 37"/>
            <p:cNvSpPr/>
            <p:nvPr/>
          </p:nvSpPr>
          <p:spPr>
            <a:xfrm>
              <a:off x="6825446" y="365953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8</a:t>
              </a:r>
              <a:endParaRPr lang="zh-CN" altLang="en-US" dirty="0">
                <a:latin typeface="微软雅黑" panose="020B0503020204020204" pitchFamily="34" charset="-122"/>
                <a:ea typeface="微软雅黑" panose="020B0503020204020204" pitchFamily="34" charset="-122"/>
              </a:endParaRPr>
            </a:p>
          </p:txBody>
        </p:sp>
        <p:sp>
          <p:nvSpPr>
            <p:cNvPr id="39" name="矩形 38"/>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sp>
          <p:nvSpPr>
            <p:cNvPr id="40" name="矩形 39"/>
            <p:cNvSpPr/>
            <p:nvPr/>
          </p:nvSpPr>
          <p:spPr>
            <a:xfrm>
              <a:off x="6868940" y="4924646"/>
              <a:ext cx="1195577" cy="44669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1" name="椭圆 40"/>
            <p:cNvSpPr/>
            <p:nvPr/>
          </p:nvSpPr>
          <p:spPr>
            <a:xfrm>
              <a:off x="7936011" y="483658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9</a:t>
              </a:r>
              <a:endParaRPr lang="zh-CN" altLang="en-US" dirty="0">
                <a:latin typeface="微软雅黑" panose="020B0503020204020204" pitchFamily="34" charset="-122"/>
                <a:ea typeface="微软雅黑" panose="020B0503020204020204" pitchFamily="34" charset="-122"/>
              </a:endParaRPr>
            </a:p>
          </p:txBody>
        </p:sp>
      </p:grpSp>
      <p:graphicFrame>
        <p:nvGraphicFramePr>
          <p:cNvPr id="42" name="표 26"/>
          <p:cNvGraphicFramePr>
            <a:graphicFrameLocks noGrp="1"/>
          </p:cNvGraphicFramePr>
          <p:nvPr>
            <p:extLst>
              <p:ext uri="{D42A27DB-BD31-4B8C-83A1-F6EECF244321}">
                <p14:modId xmlns:p14="http://schemas.microsoft.com/office/powerpoint/2010/main" val="1738155028"/>
              </p:ext>
            </p:extLst>
          </p:nvPr>
        </p:nvGraphicFramePr>
        <p:xfrm>
          <a:off x="8869339" y="923499"/>
          <a:ext cx="3053371" cy="5459284"/>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返回上一页</a:t>
                      </a:r>
                      <a:r>
                        <a:rPr lang="en-US" altLang="ko-KR" sz="1000" dirty="0">
                          <a:latin typeface="微软雅黑" panose="020B0503020204020204" pitchFamily="34" charset="-122"/>
                          <a:ea typeface="微软雅黑" panose="020B0503020204020204" pitchFamily="34" charset="-122"/>
                        </a:rPr>
                        <a:t>G</a:t>
                      </a:r>
                      <a:r>
                        <a:rPr lang="en-US" altLang="zh-CN" sz="1000" dirty="0">
                          <a:latin typeface="微软雅黑" panose="020B0503020204020204" pitchFamily="34" charset="-122"/>
                          <a:ea typeface="微软雅黑" panose="020B0503020204020204" pitchFamily="34" charset="-122"/>
                        </a:rPr>
                        <a:t>o back</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游戏名称</a:t>
                      </a:r>
                      <a:r>
                        <a:rPr lang="en-US" altLang="ko-KR" sz="1000" dirty="0">
                          <a:latin typeface="微软雅黑" panose="020B0503020204020204" pitchFamily="34" charset="-122"/>
                          <a:ea typeface="微软雅黑" panose="020B0503020204020204" pitchFamily="34" charset="-122"/>
                        </a:rPr>
                        <a:t>Game name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8902574"/>
                  </a:ext>
                </a:extLst>
              </a:tr>
              <a:tr h="209550">
                <a:tc>
                  <a:txBody>
                    <a:bodyPr/>
                    <a:lstStyle/>
                    <a:p>
                      <a:r>
                        <a:rPr lang="en-US" altLang="ko-KR" sz="1000" dirty="0">
                          <a:latin typeface="微软雅黑" panose="020B0503020204020204" pitchFamily="34" charset="-122"/>
                          <a:ea typeface="微软雅黑" panose="020B0503020204020204" pitchFamily="34" charset="-122"/>
                        </a:rPr>
                        <a:t>3.</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当前已选择的设备（缩略图显示）</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Selected</a:t>
                      </a:r>
                      <a:r>
                        <a:rPr lang="en-US" altLang="ko-KR" sz="1000" baseline="0" dirty="0">
                          <a:latin typeface="微软雅黑" panose="020B0503020204020204" pitchFamily="34" charset="-122"/>
                          <a:ea typeface="微软雅黑" panose="020B0503020204020204" pitchFamily="34" charset="-122"/>
                        </a:rPr>
                        <a:t> game(Display by t</a:t>
                      </a:r>
                      <a:r>
                        <a:rPr lang="en-US" altLang="ko-KR" sz="1000" dirty="0">
                          <a:latin typeface="微软雅黑" panose="020B0503020204020204" pitchFamily="34" charset="-122"/>
                          <a:ea typeface="微软雅黑" panose="020B0503020204020204" pitchFamily="34" charset="-122"/>
                        </a:rPr>
                        <a:t>humbnails)</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35423556"/>
                  </a:ext>
                </a:extLst>
              </a:tr>
              <a:tr h="209550">
                <a:tc>
                  <a:txBody>
                    <a:bodyPr/>
                    <a:lstStyle/>
                    <a:p>
                      <a:r>
                        <a:rPr lang="en-US" altLang="ko-KR" sz="1000" dirty="0">
                          <a:latin typeface="微软雅黑" panose="020B0503020204020204" pitchFamily="34" charset="-122"/>
                          <a:ea typeface="微软雅黑" panose="020B0503020204020204" pitchFamily="34" charset="-122"/>
                        </a:rPr>
                        <a:t>4.</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游戏图片</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视频</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Game</a:t>
                      </a:r>
                      <a:r>
                        <a:rPr lang="en-US" altLang="ko-KR" sz="1000" baseline="0" dirty="0">
                          <a:latin typeface="微软雅黑" panose="020B0503020204020204" pitchFamily="34" charset="-122"/>
                          <a:ea typeface="微软雅黑" panose="020B0503020204020204" pitchFamily="34" charset="-122"/>
                        </a:rPr>
                        <a:t> picture/video</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51717960"/>
                  </a:ext>
                </a:extLst>
              </a:tr>
              <a:tr h="209550">
                <a:tc>
                  <a:txBody>
                    <a:bodyPr/>
                    <a:lstStyle/>
                    <a:p>
                      <a:r>
                        <a:rPr lang="en-US" altLang="ko-KR" sz="1000" dirty="0">
                          <a:latin typeface="微软雅黑" panose="020B0503020204020204" pitchFamily="34" charset="-122"/>
                          <a:ea typeface="微软雅黑" panose="020B0503020204020204" pitchFamily="34" charset="-122"/>
                        </a:rPr>
                        <a:t>5.</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游戏价格</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Game p</a:t>
                      </a:r>
                      <a:r>
                        <a:rPr lang="en-US" altLang="zh-CN" sz="1000" baseline="0" dirty="0">
                          <a:latin typeface="微软雅黑" panose="020B0503020204020204" pitchFamily="34" charset="-122"/>
                          <a:ea typeface="微软雅黑" panose="020B0503020204020204" pitchFamily="34" charset="-122"/>
                        </a:rPr>
                        <a:t>rice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zh-CN" sz="1000" dirty="0">
                          <a:latin typeface="微软雅黑" panose="020B0503020204020204" pitchFamily="34" charset="-122"/>
                          <a:ea typeface="微软雅黑" panose="020B0503020204020204" pitchFamily="34" charset="-122"/>
                        </a:rPr>
                        <a:t>6.</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开始游戏按钮</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Start </a:t>
                      </a:r>
                      <a:r>
                        <a:rPr lang="en-US" altLang="zh-CN" sz="1000" dirty="0">
                          <a:latin typeface="微软雅黑" panose="020B0503020204020204" pitchFamily="34" charset="-122"/>
                          <a:ea typeface="微软雅黑" panose="020B0503020204020204" pitchFamily="34" charset="-122"/>
                        </a:rPr>
                        <a:t>g</a:t>
                      </a:r>
                      <a:r>
                        <a:rPr lang="en-US" altLang="ko-KR" sz="1000" dirty="0">
                          <a:latin typeface="微软雅黑" panose="020B0503020204020204" pitchFamily="34" charset="-122"/>
                          <a:ea typeface="微软雅黑" panose="020B0503020204020204" pitchFamily="34" charset="-122"/>
                        </a:rPr>
                        <a:t>ame </a:t>
                      </a:r>
                      <a:r>
                        <a:rPr lang="en-US" altLang="zh-CN" sz="1000" dirty="0">
                          <a:latin typeface="微软雅黑" panose="020B0503020204020204" pitchFamily="34" charset="-122"/>
                          <a:ea typeface="微软雅黑" panose="020B0503020204020204" pitchFamily="34" charset="-122"/>
                        </a:rPr>
                        <a:t>button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7554960"/>
                  </a:ext>
                </a:extLst>
              </a:tr>
              <a:tr h="209550">
                <a:tc>
                  <a:txBody>
                    <a:bodyPr/>
                    <a:lstStyle/>
                    <a:p>
                      <a:r>
                        <a:rPr lang="en-US" altLang="zh-CN" sz="1000" dirty="0">
                          <a:latin typeface="微软雅黑" panose="020B0503020204020204" pitchFamily="34" charset="-122"/>
                          <a:ea typeface="微软雅黑" panose="020B0503020204020204" pitchFamily="34" charset="-122"/>
                        </a:rPr>
                        <a:t>7.</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游戏介绍</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Game introduction</a:t>
                      </a:r>
                    </a:p>
                    <a:p>
                      <a:r>
                        <a:rPr lang="zh-CN" altLang="en-US" sz="1000" dirty="0">
                          <a:latin typeface="微软雅黑" panose="020B0503020204020204" pitchFamily="34" charset="-122"/>
                          <a:ea typeface="微软雅黑" panose="020B0503020204020204" pitchFamily="34" charset="-122"/>
                        </a:rPr>
                        <a:t>游戏相关属性</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Game information</a:t>
                      </a:r>
                    </a:p>
                    <a:p>
                      <a:pPr marL="228600" indent="-228600">
                        <a:buFont typeface="Wingdings" panose="05000000000000000000" pitchFamily="2" charset="2"/>
                        <a:buChar char="Ø"/>
                      </a:pPr>
                      <a:r>
                        <a:rPr lang="ko-KR" altLang="en-US" sz="1000" dirty="0">
                          <a:latin typeface="微软雅黑" panose="020B0503020204020204" pitchFamily="34" charset="-122"/>
                        </a:rPr>
                        <a:t>游戏开发者（内容提供者</a:t>
                      </a:r>
                      <a:r>
                        <a:rPr lang="en-US" altLang="ko-KR" sz="1000" dirty="0">
                          <a:latin typeface="微软雅黑" panose="020B0503020204020204" pitchFamily="34" charset="-122"/>
                          <a:ea typeface="微软雅黑" panose="020B0503020204020204" pitchFamily="34" charset="-122"/>
                        </a:rPr>
                        <a:t>/</a:t>
                      </a:r>
                      <a:r>
                        <a:rPr lang="ko-KR" altLang="en-US" sz="1000" dirty="0">
                          <a:latin typeface="微软雅黑" panose="020B0503020204020204" pitchFamily="34" charset="-122"/>
                        </a:rPr>
                        <a:t>制作者</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上传者</a:t>
                      </a:r>
                      <a:r>
                        <a:rPr lang="ko-KR" altLang="en-US" sz="1000" dirty="0">
                          <a:latin typeface="微软雅黑" panose="020B0503020204020204" pitchFamily="34" charset="-122"/>
                        </a:rPr>
                        <a:t>）</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Developer/Upload</a:t>
                      </a:r>
                      <a:r>
                        <a:rPr lang="en-US" altLang="ko-KR" sz="1000" baseline="0" dirty="0">
                          <a:latin typeface="微软雅黑" panose="020B0503020204020204" pitchFamily="34" charset="-122"/>
                          <a:ea typeface="微软雅黑" panose="020B0503020204020204" pitchFamily="34" charset="-122"/>
                        </a:rPr>
                        <a:t> by</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适用年龄段</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baseline="0" dirty="0">
                          <a:latin typeface="微软雅黑" panose="020B0503020204020204" pitchFamily="34" charset="-122"/>
                          <a:ea typeface="微软雅黑" panose="020B0503020204020204" pitchFamily="34" charset="-122"/>
                        </a:rPr>
                        <a:t>      </a:t>
                      </a:r>
                      <a:r>
                        <a:rPr lang="en-US" altLang="ko-KR" sz="1000" dirty="0">
                          <a:latin typeface="微软雅黑" panose="020B0503020204020204" pitchFamily="34" charset="-122"/>
                          <a:ea typeface="微软雅黑" panose="020B0503020204020204" pitchFamily="34" charset="-122"/>
                        </a:rPr>
                        <a:t>Suit</a:t>
                      </a:r>
                      <a:r>
                        <a:rPr lang="en-US" altLang="ko-KR" sz="1000" baseline="0" dirty="0">
                          <a:latin typeface="微软雅黑" panose="020B0503020204020204" pitchFamily="34" charset="-122"/>
                          <a:ea typeface="微软雅黑" panose="020B0503020204020204" pitchFamily="34" charset="-122"/>
                        </a:rPr>
                        <a:t> age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文件大小</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baseline="0" dirty="0">
                          <a:latin typeface="微软雅黑" panose="020B0503020204020204" pitchFamily="34" charset="-122"/>
                          <a:ea typeface="微软雅黑" panose="020B0503020204020204" pitchFamily="34" charset="-122"/>
                        </a:rPr>
                        <a:t>      File size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上传日期</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Upload date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版本号</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Game</a:t>
                      </a:r>
                      <a:r>
                        <a:rPr lang="en-US" altLang="ko-KR" sz="1000" baseline="0" dirty="0">
                          <a:latin typeface="微软雅黑" panose="020B0503020204020204" pitchFamily="34" charset="-122"/>
                          <a:ea typeface="微软雅黑" panose="020B0503020204020204" pitchFamily="34" charset="-122"/>
                        </a:rPr>
                        <a:t> version</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运行次数</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Run</a:t>
                      </a:r>
                      <a:r>
                        <a:rPr lang="en-US" altLang="ko-KR" sz="1000" baseline="0" dirty="0">
                          <a:latin typeface="微软雅黑" panose="020B0503020204020204" pitchFamily="34" charset="-122"/>
                          <a:ea typeface="微软雅黑" panose="020B0503020204020204" pitchFamily="34" charset="-122"/>
                        </a:rPr>
                        <a:t> times</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59856367"/>
                  </a:ext>
                </a:extLst>
              </a:tr>
              <a:tr h="209550">
                <a:tc>
                  <a:txBody>
                    <a:bodyPr/>
                    <a:lstStyle/>
                    <a:p>
                      <a:r>
                        <a:rPr lang="en-US" altLang="zh-CN" sz="1000" dirty="0">
                          <a:latin typeface="微软雅黑" panose="020B0503020204020204" pitchFamily="34" charset="-122"/>
                          <a:ea typeface="微软雅黑" panose="020B0503020204020204" pitchFamily="34" charset="-122"/>
                        </a:rPr>
                        <a:t>8</a:t>
                      </a:r>
                      <a:r>
                        <a:rPr lang="en-US" altLang="ko-KR" sz="1000" dirty="0">
                          <a:latin typeface="微软雅黑" panose="020B0503020204020204" pitchFamily="34" charset="-122"/>
                          <a:ea typeface="微软雅黑" panose="020B0503020204020204" pitchFamily="34" charset="-122"/>
                        </a:rPr>
                        <a:t>.</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会员登录二维码</a:t>
                      </a:r>
                      <a:endParaRPr lang="en-US" altLang="zh-CN" sz="1000" dirty="0">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ko-KR" sz="1000" dirty="0">
                          <a:latin typeface="微软雅黑" panose="020B0503020204020204" pitchFamily="34" charset="-122"/>
                          <a:ea typeface="微软雅黑" panose="020B0503020204020204" pitchFamily="34" charset="-122"/>
                        </a:rPr>
                        <a:t>M</a:t>
                      </a:r>
                      <a:r>
                        <a:rPr lang="en-US" altLang="zh-CN" sz="1000" dirty="0">
                          <a:latin typeface="微软雅黑" panose="020B0503020204020204" pitchFamily="34" charset="-122"/>
                          <a:ea typeface="微软雅黑" panose="020B0503020204020204" pitchFamily="34" charset="-122"/>
                        </a:rPr>
                        <a:t>ember scan</a:t>
                      </a:r>
                      <a:r>
                        <a:rPr lang="en-US" altLang="zh-CN" sz="1000" baseline="0" dirty="0">
                          <a:latin typeface="微软雅黑" panose="020B0503020204020204" pitchFamily="34" charset="-122"/>
                          <a:ea typeface="微软雅黑" panose="020B0503020204020204" pitchFamily="34" charset="-122"/>
                        </a:rPr>
                        <a:t> the QR code to Log in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62160544"/>
                  </a:ext>
                </a:extLst>
              </a:tr>
              <a:tr h="209550">
                <a:tc>
                  <a:txBody>
                    <a:bodyPr/>
                    <a:lstStyle/>
                    <a:p>
                      <a:r>
                        <a:rPr lang="en-US" altLang="zh-CN" sz="1000" dirty="0">
                          <a:latin typeface="微软雅黑" panose="020B0503020204020204" pitchFamily="34" charset="-122"/>
                          <a:ea typeface="微软雅黑" panose="020B0503020204020204" pitchFamily="34" charset="-122"/>
                        </a:rPr>
                        <a:t>9.</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000" dirty="0">
                          <a:latin typeface="微软雅黑" panose="020B0503020204020204" pitchFamily="34" charset="-122"/>
                          <a:ea typeface="微软雅黑" panose="020B0503020204020204" pitchFamily="34" charset="-122"/>
                        </a:rPr>
                        <a:t>其他方式登录</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支付</a:t>
                      </a:r>
                      <a:endParaRPr lang="en-US" altLang="zh-CN" sz="1000" dirty="0">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ko-KR" sz="1000" dirty="0">
                          <a:latin typeface="微软雅黑" panose="020B0503020204020204" pitchFamily="34" charset="-122"/>
                          <a:ea typeface="微软雅黑" panose="020B0503020204020204" pitchFamily="34" charset="-122"/>
                        </a:rPr>
                        <a:t>O</a:t>
                      </a:r>
                      <a:r>
                        <a:rPr lang="en-US" altLang="zh-CN" sz="1000" dirty="0">
                          <a:latin typeface="微软雅黑" panose="020B0503020204020204" pitchFamily="34" charset="-122"/>
                          <a:ea typeface="微软雅黑" panose="020B0503020204020204" pitchFamily="34" charset="-122"/>
                        </a:rPr>
                        <a:t>thers login and</a:t>
                      </a:r>
                      <a:r>
                        <a:rPr lang="en-US" altLang="zh-CN" sz="1000" baseline="0" dirty="0">
                          <a:latin typeface="微软雅黑" panose="020B0503020204020204" pitchFamily="34" charset="-122"/>
                          <a:ea typeface="微软雅黑" panose="020B0503020204020204" pitchFamily="34" charset="-122"/>
                        </a:rPr>
                        <a:t> payment way</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3323620"/>
                  </a:ext>
                </a:extLst>
              </a:tr>
            </a:tbl>
          </a:graphicData>
        </a:graphic>
      </p:graphicFrame>
    </p:spTree>
    <p:extLst>
      <p:ext uri="{BB962C8B-B14F-4D97-AF65-F5344CB8AC3E}">
        <p14:creationId xmlns:p14="http://schemas.microsoft.com/office/powerpoint/2010/main" val="19620754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ko-KR" dirty="0"/>
              <a:t>Thumbnails mode</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p:spPr>
      </p:pic>
      <p:sp>
        <p:nvSpPr>
          <p:cNvPr id="4" name="矩形 3"/>
          <p:cNvSpPr/>
          <p:nvPr/>
        </p:nvSpPr>
        <p:spPr>
          <a:xfrm>
            <a:off x="5532975" y="1731241"/>
            <a:ext cx="3160451" cy="40837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 name="矩形 4"/>
          <p:cNvSpPr/>
          <p:nvPr/>
        </p:nvSpPr>
        <p:spPr>
          <a:xfrm>
            <a:off x="660731" y="1882065"/>
            <a:ext cx="4644605" cy="110970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6" name="矩形 5"/>
          <p:cNvSpPr/>
          <p:nvPr/>
        </p:nvSpPr>
        <p:spPr>
          <a:xfrm>
            <a:off x="7746694" y="1203890"/>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 name="矩形 6"/>
          <p:cNvSpPr/>
          <p:nvPr/>
        </p:nvSpPr>
        <p:spPr>
          <a:xfrm>
            <a:off x="611833" y="1929330"/>
            <a:ext cx="106077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Game</a:t>
            </a:r>
            <a:endParaRPr lang="zh-CN" altLang="en-US" b="1" dirty="0">
              <a:latin typeface="微软雅黑" panose="020B0503020204020204" pitchFamily="34" charset="-122"/>
              <a:ea typeface="微软雅黑" panose="020B0503020204020204" pitchFamily="34" charset="-122"/>
            </a:endParaRPr>
          </a:p>
        </p:txBody>
      </p:sp>
      <p:sp>
        <p:nvSpPr>
          <p:cNvPr id="8" name="矩形 7"/>
          <p:cNvSpPr/>
          <p:nvPr/>
        </p:nvSpPr>
        <p:spPr>
          <a:xfrm>
            <a:off x="660731" y="2405906"/>
            <a:ext cx="816746" cy="40239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HOT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660731" y="2937488"/>
            <a:ext cx="816746" cy="402396"/>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660731" y="3469070"/>
            <a:ext cx="816746" cy="40239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660731" y="4000652"/>
            <a:ext cx="816746" cy="402396"/>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60731" y="4532234"/>
            <a:ext cx="816746" cy="402396"/>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660731" y="5063818"/>
            <a:ext cx="816746" cy="40239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ALL</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14" name="图片 13"/>
          <p:cNvPicPr>
            <a:picLocks noChangeAspect="1"/>
          </p:cNvPicPr>
          <p:nvPr/>
        </p:nvPicPr>
        <p:blipFill>
          <a:blip r:embed="rId3"/>
          <a:stretch>
            <a:fillRect/>
          </a:stretch>
        </p:blipFill>
        <p:spPr>
          <a:xfrm>
            <a:off x="1622269" y="2391504"/>
            <a:ext cx="5193127" cy="707946"/>
          </a:xfrm>
          <a:prstGeom prst="rect">
            <a:avLst/>
          </a:prstGeom>
        </p:spPr>
      </p:pic>
      <p:pic>
        <p:nvPicPr>
          <p:cNvPr id="15" name="图片 14"/>
          <p:cNvPicPr>
            <a:picLocks noChangeAspect="1"/>
          </p:cNvPicPr>
          <p:nvPr/>
        </p:nvPicPr>
        <p:blipFill>
          <a:blip r:embed="rId3"/>
          <a:stretch>
            <a:fillRect/>
          </a:stretch>
        </p:blipFill>
        <p:spPr>
          <a:xfrm>
            <a:off x="1622269" y="3180425"/>
            <a:ext cx="5193127" cy="707946"/>
          </a:xfrm>
          <a:prstGeom prst="rect">
            <a:avLst/>
          </a:prstGeom>
        </p:spPr>
      </p:pic>
      <p:pic>
        <p:nvPicPr>
          <p:cNvPr id="16" name="图片 15"/>
          <p:cNvPicPr>
            <a:picLocks noChangeAspect="1"/>
          </p:cNvPicPr>
          <p:nvPr/>
        </p:nvPicPr>
        <p:blipFill>
          <a:blip r:embed="rId3"/>
          <a:stretch>
            <a:fillRect/>
          </a:stretch>
        </p:blipFill>
        <p:spPr>
          <a:xfrm>
            <a:off x="1622269" y="3969346"/>
            <a:ext cx="5193127" cy="707946"/>
          </a:xfrm>
          <a:prstGeom prst="rect">
            <a:avLst/>
          </a:prstGeom>
        </p:spPr>
      </p:pic>
      <p:pic>
        <p:nvPicPr>
          <p:cNvPr id="17" name="图片 16"/>
          <p:cNvPicPr>
            <a:picLocks noChangeAspect="1"/>
          </p:cNvPicPr>
          <p:nvPr/>
        </p:nvPicPr>
        <p:blipFill>
          <a:blip r:embed="rId3"/>
          <a:stretch>
            <a:fillRect/>
          </a:stretch>
        </p:blipFill>
        <p:spPr>
          <a:xfrm>
            <a:off x="1622269" y="4758268"/>
            <a:ext cx="5193127" cy="707946"/>
          </a:xfrm>
          <a:prstGeom prst="rect">
            <a:avLst/>
          </a:prstGeom>
        </p:spPr>
      </p:pic>
      <p:sp>
        <p:nvSpPr>
          <p:cNvPr id="18" name="矩形 17"/>
          <p:cNvSpPr/>
          <p:nvPr/>
        </p:nvSpPr>
        <p:spPr>
          <a:xfrm>
            <a:off x="673119" y="1660662"/>
            <a:ext cx="907106"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9" name="矩形 18"/>
          <p:cNvSpPr/>
          <p:nvPr/>
        </p:nvSpPr>
        <p:spPr>
          <a:xfrm>
            <a:off x="7094388" y="1929330"/>
            <a:ext cx="102823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a:t>
            </a:r>
            <a:endParaRPr lang="zh-CN" altLang="en-US" b="1" dirty="0">
              <a:latin typeface="微软雅黑" panose="020B0503020204020204" pitchFamily="34" charset="-122"/>
              <a:ea typeface="微软雅黑" panose="020B0503020204020204" pitchFamily="34" charset="-122"/>
            </a:endParaRPr>
          </a:p>
        </p:txBody>
      </p:sp>
      <p:grpSp>
        <p:nvGrpSpPr>
          <p:cNvPr id="20" name="组合 19"/>
          <p:cNvGrpSpPr/>
          <p:nvPr/>
        </p:nvGrpSpPr>
        <p:grpSpPr>
          <a:xfrm>
            <a:off x="7224133" y="2405907"/>
            <a:ext cx="816746" cy="2502614"/>
            <a:chOff x="7224133" y="2405907"/>
            <a:chExt cx="816746" cy="2502614"/>
          </a:xfrm>
        </p:grpSpPr>
        <p:grpSp>
          <p:nvGrpSpPr>
            <p:cNvPr id="21" name="组合 20"/>
            <p:cNvGrpSpPr/>
            <p:nvPr/>
          </p:nvGrpSpPr>
          <p:grpSpPr>
            <a:xfrm>
              <a:off x="7224133" y="2405907"/>
              <a:ext cx="816746" cy="795744"/>
              <a:chOff x="5354604" y="2405848"/>
              <a:chExt cx="1247062" cy="1233517"/>
            </a:xfrm>
          </p:grpSpPr>
          <p:sp>
            <p:nvSpPr>
              <p:cNvPr id="30" name="矩形 29"/>
              <p:cNvSpPr/>
              <p:nvPr/>
            </p:nvSpPr>
            <p:spPr>
              <a:xfrm>
                <a:off x="5359606" y="2405848"/>
                <a:ext cx="1103264" cy="122511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1" name="图片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32" name="矩形 31"/>
              <p:cNvSpPr/>
              <p:nvPr/>
            </p:nvSpPr>
            <p:spPr>
              <a:xfrm>
                <a:off x="5354604" y="3396777"/>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7224133" y="3259342"/>
              <a:ext cx="816746" cy="804133"/>
              <a:chOff x="5354604" y="2405848"/>
              <a:chExt cx="1247062" cy="1246521"/>
            </a:xfrm>
          </p:grpSpPr>
          <p:sp>
            <p:nvSpPr>
              <p:cNvPr id="27" name="矩形 26"/>
              <p:cNvSpPr/>
              <p:nvPr/>
            </p:nvSpPr>
            <p:spPr>
              <a:xfrm>
                <a:off x="5359606" y="2405848"/>
                <a:ext cx="1103264" cy="1225119"/>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 name="图片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29" name="矩形 28"/>
              <p:cNvSpPr/>
              <p:nvPr/>
            </p:nvSpPr>
            <p:spPr>
              <a:xfrm>
                <a:off x="5354604" y="3409781"/>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7224133" y="4112777"/>
              <a:ext cx="816746" cy="795744"/>
              <a:chOff x="5354604" y="2405848"/>
              <a:chExt cx="1247062" cy="1233517"/>
            </a:xfrm>
          </p:grpSpPr>
          <p:sp>
            <p:nvSpPr>
              <p:cNvPr id="24" name="矩形 23"/>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26" name="矩形 25"/>
              <p:cNvSpPr/>
              <p:nvPr/>
            </p:nvSpPr>
            <p:spPr>
              <a:xfrm>
                <a:off x="5354604" y="3396777"/>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pic>
        <p:nvPicPr>
          <p:cNvPr id="33" name="图片 3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6650" y="5123940"/>
            <a:ext cx="346539" cy="346539"/>
          </a:xfrm>
          <a:prstGeom prst="rect">
            <a:avLst/>
          </a:prstGeom>
        </p:spPr>
      </p:pic>
    </p:spTree>
    <p:extLst>
      <p:ext uri="{BB962C8B-B14F-4D97-AF65-F5344CB8AC3E}">
        <p14:creationId xmlns:p14="http://schemas.microsoft.com/office/powerpoint/2010/main" val="12018789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ko-KR" dirty="0"/>
              <a:t>Thumbnails mode</a:t>
            </a:r>
            <a:r>
              <a:rPr lang="en-US" altLang="zh-CN" dirty="0"/>
              <a:t>-1</a:t>
            </a:r>
            <a:r>
              <a:rPr lang="en-US" altLang="zh-CN" baseline="30000" dirty="0"/>
              <a:t>st</a:t>
            </a:r>
            <a:r>
              <a:rPr lang="en-US" altLang="zh-CN" dirty="0"/>
              <a:t> Device &amp; 2</a:t>
            </a:r>
            <a:r>
              <a:rPr lang="en-US" altLang="zh-CN" baseline="30000" dirty="0"/>
              <a:t>nd</a:t>
            </a:r>
            <a:r>
              <a:rPr lang="en-US" altLang="zh-CN" dirty="0"/>
              <a:t> Game</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p:spPr>
      </p:pic>
      <p:sp>
        <p:nvSpPr>
          <p:cNvPr id="4" name="矩形 3"/>
          <p:cNvSpPr/>
          <p:nvPr/>
        </p:nvSpPr>
        <p:spPr>
          <a:xfrm>
            <a:off x="5532975" y="1731241"/>
            <a:ext cx="3160451" cy="40837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 name="矩形 4"/>
          <p:cNvSpPr/>
          <p:nvPr/>
        </p:nvSpPr>
        <p:spPr>
          <a:xfrm>
            <a:off x="660731" y="1882065"/>
            <a:ext cx="4644605" cy="110970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6" name="矩形 5"/>
          <p:cNvSpPr/>
          <p:nvPr/>
        </p:nvSpPr>
        <p:spPr>
          <a:xfrm>
            <a:off x="7746694" y="1203890"/>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 name="矩形 6"/>
          <p:cNvSpPr/>
          <p:nvPr/>
        </p:nvSpPr>
        <p:spPr>
          <a:xfrm>
            <a:off x="611833" y="1929330"/>
            <a:ext cx="106077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Game</a:t>
            </a:r>
            <a:endParaRPr lang="zh-CN" altLang="en-US" b="1" dirty="0">
              <a:latin typeface="微软雅黑" panose="020B0503020204020204" pitchFamily="34" charset="-122"/>
              <a:ea typeface="微软雅黑" panose="020B0503020204020204" pitchFamily="34" charset="-122"/>
            </a:endParaRPr>
          </a:p>
        </p:txBody>
      </p:sp>
      <p:sp>
        <p:nvSpPr>
          <p:cNvPr id="8" name="矩形 7"/>
          <p:cNvSpPr/>
          <p:nvPr/>
        </p:nvSpPr>
        <p:spPr>
          <a:xfrm>
            <a:off x="660731" y="2405906"/>
            <a:ext cx="816746" cy="40239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HOT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660731" y="2937488"/>
            <a:ext cx="816746" cy="402396"/>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660731" y="3469070"/>
            <a:ext cx="816746" cy="40239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660731" y="4000652"/>
            <a:ext cx="816746" cy="402396"/>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60731" y="4532234"/>
            <a:ext cx="816746" cy="402396"/>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660731" y="5063818"/>
            <a:ext cx="816746" cy="40239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ALL</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14" name="图片 13"/>
          <p:cNvPicPr>
            <a:picLocks noChangeAspect="1"/>
          </p:cNvPicPr>
          <p:nvPr/>
        </p:nvPicPr>
        <p:blipFill>
          <a:blip r:embed="rId3"/>
          <a:stretch>
            <a:fillRect/>
          </a:stretch>
        </p:blipFill>
        <p:spPr>
          <a:xfrm>
            <a:off x="1622269" y="2391504"/>
            <a:ext cx="5193127" cy="707946"/>
          </a:xfrm>
          <a:prstGeom prst="rect">
            <a:avLst/>
          </a:prstGeom>
        </p:spPr>
      </p:pic>
      <p:pic>
        <p:nvPicPr>
          <p:cNvPr id="15" name="图片 14"/>
          <p:cNvPicPr>
            <a:picLocks noChangeAspect="1"/>
          </p:cNvPicPr>
          <p:nvPr/>
        </p:nvPicPr>
        <p:blipFill>
          <a:blip r:embed="rId3"/>
          <a:stretch>
            <a:fillRect/>
          </a:stretch>
        </p:blipFill>
        <p:spPr>
          <a:xfrm>
            <a:off x="1622269" y="3180425"/>
            <a:ext cx="5193127" cy="707946"/>
          </a:xfrm>
          <a:prstGeom prst="rect">
            <a:avLst/>
          </a:prstGeom>
        </p:spPr>
      </p:pic>
      <p:pic>
        <p:nvPicPr>
          <p:cNvPr id="16" name="图片 15"/>
          <p:cNvPicPr>
            <a:picLocks noChangeAspect="1"/>
          </p:cNvPicPr>
          <p:nvPr/>
        </p:nvPicPr>
        <p:blipFill>
          <a:blip r:embed="rId3"/>
          <a:stretch>
            <a:fillRect/>
          </a:stretch>
        </p:blipFill>
        <p:spPr>
          <a:xfrm>
            <a:off x="1622269" y="3969346"/>
            <a:ext cx="5193127" cy="707946"/>
          </a:xfrm>
          <a:prstGeom prst="rect">
            <a:avLst/>
          </a:prstGeom>
        </p:spPr>
      </p:pic>
      <p:pic>
        <p:nvPicPr>
          <p:cNvPr id="17" name="图片 16"/>
          <p:cNvPicPr>
            <a:picLocks noChangeAspect="1"/>
          </p:cNvPicPr>
          <p:nvPr/>
        </p:nvPicPr>
        <p:blipFill>
          <a:blip r:embed="rId3"/>
          <a:stretch>
            <a:fillRect/>
          </a:stretch>
        </p:blipFill>
        <p:spPr>
          <a:xfrm>
            <a:off x="1622269" y="4758268"/>
            <a:ext cx="5193127" cy="707946"/>
          </a:xfrm>
          <a:prstGeom prst="rect">
            <a:avLst/>
          </a:prstGeom>
        </p:spPr>
      </p:pic>
      <p:sp>
        <p:nvSpPr>
          <p:cNvPr id="18" name="矩形 17"/>
          <p:cNvSpPr/>
          <p:nvPr/>
        </p:nvSpPr>
        <p:spPr>
          <a:xfrm>
            <a:off x="673119" y="1660662"/>
            <a:ext cx="907106"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9" name="矩形 18"/>
          <p:cNvSpPr/>
          <p:nvPr/>
        </p:nvSpPr>
        <p:spPr>
          <a:xfrm>
            <a:off x="7094388" y="1929330"/>
            <a:ext cx="102823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a:t>
            </a:r>
            <a:endParaRPr lang="zh-CN" altLang="en-US" b="1" dirty="0">
              <a:latin typeface="微软雅黑" panose="020B0503020204020204" pitchFamily="34" charset="-122"/>
              <a:ea typeface="微软雅黑" panose="020B0503020204020204" pitchFamily="34" charset="-122"/>
            </a:endParaRPr>
          </a:p>
        </p:txBody>
      </p:sp>
      <p:grpSp>
        <p:nvGrpSpPr>
          <p:cNvPr id="20" name="组合 19"/>
          <p:cNvGrpSpPr/>
          <p:nvPr/>
        </p:nvGrpSpPr>
        <p:grpSpPr>
          <a:xfrm>
            <a:off x="7224133" y="2405907"/>
            <a:ext cx="816746" cy="2502614"/>
            <a:chOff x="7224133" y="2405907"/>
            <a:chExt cx="816746" cy="2502614"/>
          </a:xfrm>
        </p:grpSpPr>
        <p:grpSp>
          <p:nvGrpSpPr>
            <p:cNvPr id="21" name="组合 20"/>
            <p:cNvGrpSpPr/>
            <p:nvPr/>
          </p:nvGrpSpPr>
          <p:grpSpPr>
            <a:xfrm>
              <a:off x="7224133" y="2405907"/>
              <a:ext cx="816746" cy="795744"/>
              <a:chOff x="5354604" y="2405848"/>
              <a:chExt cx="1247062" cy="1233517"/>
            </a:xfrm>
          </p:grpSpPr>
          <p:sp>
            <p:nvSpPr>
              <p:cNvPr id="30" name="矩形 29"/>
              <p:cNvSpPr/>
              <p:nvPr/>
            </p:nvSpPr>
            <p:spPr>
              <a:xfrm>
                <a:off x="5359606" y="2405848"/>
                <a:ext cx="1103264" cy="122511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1" name="图片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32" name="矩形 31"/>
              <p:cNvSpPr/>
              <p:nvPr/>
            </p:nvSpPr>
            <p:spPr>
              <a:xfrm>
                <a:off x="5354604" y="3396777"/>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7224133" y="3259342"/>
              <a:ext cx="816746" cy="804133"/>
              <a:chOff x="5354604" y="2405848"/>
              <a:chExt cx="1247062" cy="1246521"/>
            </a:xfrm>
          </p:grpSpPr>
          <p:sp>
            <p:nvSpPr>
              <p:cNvPr id="27" name="矩形 26"/>
              <p:cNvSpPr/>
              <p:nvPr/>
            </p:nvSpPr>
            <p:spPr>
              <a:xfrm>
                <a:off x="5359606" y="2405848"/>
                <a:ext cx="1103264" cy="1225119"/>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 name="图片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29" name="矩形 28"/>
              <p:cNvSpPr/>
              <p:nvPr/>
            </p:nvSpPr>
            <p:spPr>
              <a:xfrm>
                <a:off x="5354604" y="3409781"/>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7224133" y="4112777"/>
              <a:ext cx="816746" cy="795744"/>
              <a:chOff x="5354604" y="2405848"/>
              <a:chExt cx="1247062" cy="1233517"/>
            </a:xfrm>
          </p:grpSpPr>
          <p:sp>
            <p:nvSpPr>
              <p:cNvPr id="24" name="矩形 23"/>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26" name="矩形 25"/>
              <p:cNvSpPr/>
              <p:nvPr/>
            </p:nvSpPr>
            <p:spPr>
              <a:xfrm>
                <a:off x="5354604" y="3396777"/>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pic>
        <p:nvPicPr>
          <p:cNvPr id="33" name="图片 3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6650" y="5123940"/>
            <a:ext cx="346539" cy="346539"/>
          </a:xfrm>
          <a:prstGeom prst="rect">
            <a:avLst/>
          </a:prstGeom>
        </p:spPr>
      </p:pic>
      <p:graphicFrame>
        <p:nvGraphicFramePr>
          <p:cNvPr id="34" name="표 26"/>
          <p:cNvGraphicFramePr>
            <a:graphicFrameLocks noGrp="1"/>
          </p:cNvGraphicFramePr>
          <p:nvPr>
            <p:extLst>
              <p:ext uri="{D42A27DB-BD31-4B8C-83A1-F6EECF244321}">
                <p14:modId xmlns:p14="http://schemas.microsoft.com/office/powerpoint/2010/main" val="1306398881"/>
              </p:ext>
            </p:extLst>
          </p:nvPr>
        </p:nvGraphicFramePr>
        <p:xfrm>
          <a:off x="8921065" y="1036006"/>
          <a:ext cx="2916260" cy="1369900"/>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选择设备</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Select device</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选择游戏类别</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a:t>
                      </a:r>
                      <a:r>
                        <a:rPr lang="en-US" altLang="ko-KR" sz="1000" baseline="0" dirty="0">
                          <a:latin typeface="微软雅黑" panose="020B0503020204020204" pitchFamily="34" charset="-122"/>
                          <a:ea typeface="微软雅黑" panose="020B0503020204020204" pitchFamily="34" charset="-122"/>
                        </a:rPr>
                        <a:t> game type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60012969"/>
                  </a:ext>
                </a:extLst>
              </a:tr>
              <a:tr h="209550">
                <a:tc>
                  <a:txBody>
                    <a:bodyPr/>
                    <a:lstStyle/>
                    <a:p>
                      <a:r>
                        <a:rPr lang="en-US" altLang="ko-KR" sz="1000" dirty="0">
                          <a:latin typeface="微软雅黑" panose="020B0503020204020204" pitchFamily="34" charset="-122"/>
                          <a:ea typeface="微软雅黑" panose="020B0503020204020204" pitchFamily="34" charset="-122"/>
                        </a:rPr>
                        <a:t>3.</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选择游戏</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 game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9959942"/>
                  </a:ext>
                </a:extLst>
              </a:tr>
            </a:tbl>
          </a:graphicData>
        </a:graphic>
      </p:graphicFrame>
      <p:sp>
        <p:nvSpPr>
          <p:cNvPr id="35" name="矩形 34"/>
          <p:cNvSpPr/>
          <p:nvPr/>
        </p:nvSpPr>
        <p:spPr>
          <a:xfrm>
            <a:off x="7094388" y="4075327"/>
            <a:ext cx="984313" cy="8593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椭圆 35"/>
          <p:cNvSpPr/>
          <p:nvPr/>
        </p:nvSpPr>
        <p:spPr>
          <a:xfrm>
            <a:off x="6902333" y="400065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37" name="矩形 36"/>
          <p:cNvSpPr/>
          <p:nvPr/>
        </p:nvSpPr>
        <p:spPr>
          <a:xfrm>
            <a:off x="536620" y="2899438"/>
            <a:ext cx="984313" cy="4831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8" name="椭圆 37"/>
          <p:cNvSpPr/>
          <p:nvPr/>
        </p:nvSpPr>
        <p:spPr>
          <a:xfrm>
            <a:off x="364024" y="277092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39" name="矩形 38"/>
          <p:cNvSpPr/>
          <p:nvPr/>
        </p:nvSpPr>
        <p:spPr>
          <a:xfrm>
            <a:off x="1552772" y="2320576"/>
            <a:ext cx="1825116" cy="91386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0" name="椭圆 39"/>
          <p:cNvSpPr/>
          <p:nvPr/>
        </p:nvSpPr>
        <p:spPr>
          <a:xfrm>
            <a:off x="1473759" y="215266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00224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ko-KR" dirty="0"/>
              <a:t>Thumbnails mode</a:t>
            </a:r>
            <a:r>
              <a:rPr lang="en-US" altLang="zh-CN" dirty="0"/>
              <a:t>-Game info page</a:t>
            </a:r>
            <a:endParaRPr lang="zh-CN" altLang="en-US" dirty="0"/>
          </a:p>
        </p:txBody>
      </p:sp>
      <p:graphicFrame>
        <p:nvGraphicFramePr>
          <p:cNvPr id="3" name="표 26"/>
          <p:cNvGraphicFramePr>
            <a:graphicFrameLocks noGrp="1"/>
          </p:cNvGraphicFramePr>
          <p:nvPr>
            <p:extLst>
              <p:ext uri="{D42A27DB-BD31-4B8C-83A1-F6EECF244321}">
                <p14:modId xmlns:p14="http://schemas.microsoft.com/office/powerpoint/2010/main" val="1377200675"/>
              </p:ext>
            </p:extLst>
          </p:nvPr>
        </p:nvGraphicFramePr>
        <p:xfrm>
          <a:off x="8869339" y="923499"/>
          <a:ext cx="3053371" cy="5459284"/>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返回上一页</a:t>
                      </a:r>
                      <a:r>
                        <a:rPr lang="en-US" altLang="ko-KR" sz="1000" dirty="0">
                          <a:latin typeface="微软雅黑" panose="020B0503020204020204" pitchFamily="34" charset="-122"/>
                          <a:ea typeface="微软雅黑" panose="020B0503020204020204" pitchFamily="34" charset="-122"/>
                        </a:rPr>
                        <a:t>G</a:t>
                      </a:r>
                      <a:r>
                        <a:rPr lang="en-US" altLang="zh-CN" sz="1000" dirty="0">
                          <a:latin typeface="微软雅黑" panose="020B0503020204020204" pitchFamily="34" charset="-122"/>
                          <a:ea typeface="微软雅黑" panose="020B0503020204020204" pitchFamily="34" charset="-122"/>
                        </a:rPr>
                        <a:t>o back</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游戏名称</a:t>
                      </a:r>
                      <a:r>
                        <a:rPr lang="en-US" altLang="ko-KR" sz="1000" dirty="0">
                          <a:latin typeface="微软雅黑" panose="020B0503020204020204" pitchFamily="34" charset="-122"/>
                          <a:ea typeface="微软雅黑" panose="020B0503020204020204" pitchFamily="34" charset="-122"/>
                        </a:rPr>
                        <a:t>Game name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8902574"/>
                  </a:ext>
                </a:extLst>
              </a:tr>
              <a:tr h="209550">
                <a:tc>
                  <a:txBody>
                    <a:bodyPr/>
                    <a:lstStyle/>
                    <a:p>
                      <a:r>
                        <a:rPr lang="en-US" altLang="ko-KR" sz="1000" dirty="0">
                          <a:latin typeface="微软雅黑" panose="020B0503020204020204" pitchFamily="34" charset="-122"/>
                          <a:ea typeface="微软雅黑" panose="020B0503020204020204" pitchFamily="34" charset="-122"/>
                        </a:rPr>
                        <a:t>3.</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当前已选择的设备（缩略图显示）</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Selected</a:t>
                      </a:r>
                      <a:r>
                        <a:rPr lang="en-US" altLang="ko-KR" sz="1000" baseline="0" dirty="0">
                          <a:latin typeface="微软雅黑" panose="020B0503020204020204" pitchFamily="34" charset="-122"/>
                          <a:ea typeface="微软雅黑" panose="020B0503020204020204" pitchFamily="34" charset="-122"/>
                        </a:rPr>
                        <a:t> game(Display by t</a:t>
                      </a:r>
                      <a:r>
                        <a:rPr lang="en-US" altLang="ko-KR" sz="1000" dirty="0">
                          <a:latin typeface="微软雅黑" panose="020B0503020204020204" pitchFamily="34" charset="-122"/>
                          <a:ea typeface="微软雅黑" panose="020B0503020204020204" pitchFamily="34" charset="-122"/>
                        </a:rPr>
                        <a:t>humbnails)</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35423556"/>
                  </a:ext>
                </a:extLst>
              </a:tr>
              <a:tr h="209550">
                <a:tc>
                  <a:txBody>
                    <a:bodyPr/>
                    <a:lstStyle/>
                    <a:p>
                      <a:r>
                        <a:rPr lang="en-US" altLang="ko-KR" sz="1000" dirty="0">
                          <a:latin typeface="微软雅黑" panose="020B0503020204020204" pitchFamily="34" charset="-122"/>
                          <a:ea typeface="微软雅黑" panose="020B0503020204020204" pitchFamily="34" charset="-122"/>
                        </a:rPr>
                        <a:t>4.</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游戏图片</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视频</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Game</a:t>
                      </a:r>
                      <a:r>
                        <a:rPr lang="en-US" altLang="ko-KR" sz="1000" baseline="0" dirty="0">
                          <a:latin typeface="微软雅黑" panose="020B0503020204020204" pitchFamily="34" charset="-122"/>
                          <a:ea typeface="微软雅黑" panose="020B0503020204020204" pitchFamily="34" charset="-122"/>
                        </a:rPr>
                        <a:t> picture/video</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51717960"/>
                  </a:ext>
                </a:extLst>
              </a:tr>
              <a:tr h="209550">
                <a:tc>
                  <a:txBody>
                    <a:bodyPr/>
                    <a:lstStyle/>
                    <a:p>
                      <a:r>
                        <a:rPr lang="en-US" altLang="ko-KR" sz="1000" dirty="0">
                          <a:latin typeface="微软雅黑" panose="020B0503020204020204" pitchFamily="34" charset="-122"/>
                          <a:ea typeface="微软雅黑" panose="020B0503020204020204" pitchFamily="34" charset="-122"/>
                        </a:rPr>
                        <a:t>5.</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游戏价格</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Game p</a:t>
                      </a:r>
                      <a:r>
                        <a:rPr lang="en-US" altLang="zh-CN" sz="1000" baseline="0" dirty="0">
                          <a:latin typeface="微软雅黑" panose="020B0503020204020204" pitchFamily="34" charset="-122"/>
                          <a:ea typeface="微软雅黑" panose="020B0503020204020204" pitchFamily="34" charset="-122"/>
                        </a:rPr>
                        <a:t>rice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zh-CN" sz="1000" dirty="0">
                          <a:latin typeface="微软雅黑" panose="020B0503020204020204" pitchFamily="34" charset="-122"/>
                          <a:ea typeface="微软雅黑" panose="020B0503020204020204" pitchFamily="34" charset="-122"/>
                        </a:rPr>
                        <a:t>6.</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开始游戏按钮</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Start </a:t>
                      </a:r>
                      <a:r>
                        <a:rPr lang="en-US" altLang="zh-CN" sz="1000" dirty="0">
                          <a:latin typeface="微软雅黑" panose="020B0503020204020204" pitchFamily="34" charset="-122"/>
                          <a:ea typeface="微软雅黑" panose="020B0503020204020204" pitchFamily="34" charset="-122"/>
                        </a:rPr>
                        <a:t>g</a:t>
                      </a:r>
                      <a:r>
                        <a:rPr lang="en-US" altLang="ko-KR" sz="1000" dirty="0">
                          <a:latin typeface="微软雅黑" panose="020B0503020204020204" pitchFamily="34" charset="-122"/>
                          <a:ea typeface="微软雅黑" panose="020B0503020204020204" pitchFamily="34" charset="-122"/>
                        </a:rPr>
                        <a:t>ame </a:t>
                      </a:r>
                      <a:r>
                        <a:rPr lang="en-US" altLang="zh-CN" sz="1000" dirty="0">
                          <a:latin typeface="微软雅黑" panose="020B0503020204020204" pitchFamily="34" charset="-122"/>
                          <a:ea typeface="微软雅黑" panose="020B0503020204020204" pitchFamily="34" charset="-122"/>
                        </a:rPr>
                        <a:t>button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7554960"/>
                  </a:ext>
                </a:extLst>
              </a:tr>
              <a:tr h="209550">
                <a:tc>
                  <a:txBody>
                    <a:bodyPr/>
                    <a:lstStyle/>
                    <a:p>
                      <a:r>
                        <a:rPr lang="en-US" altLang="zh-CN" sz="1000" dirty="0">
                          <a:latin typeface="微软雅黑" panose="020B0503020204020204" pitchFamily="34" charset="-122"/>
                          <a:ea typeface="微软雅黑" panose="020B0503020204020204" pitchFamily="34" charset="-122"/>
                        </a:rPr>
                        <a:t>7.</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游戏介绍</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Game introduction</a:t>
                      </a:r>
                    </a:p>
                    <a:p>
                      <a:r>
                        <a:rPr lang="zh-CN" altLang="en-US" sz="1000" dirty="0">
                          <a:latin typeface="微软雅黑" panose="020B0503020204020204" pitchFamily="34" charset="-122"/>
                          <a:ea typeface="微软雅黑" panose="020B0503020204020204" pitchFamily="34" charset="-122"/>
                        </a:rPr>
                        <a:t>游戏相关属性</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Game information</a:t>
                      </a:r>
                    </a:p>
                    <a:p>
                      <a:pPr marL="228600" indent="-228600">
                        <a:buFont typeface="Wingdings" panose="05000000000000000000" pitchFamily="2" charset="2"/>
                        <a:buChar char="Ø"/>
                      </a:pPr>
                      <a:r>
                        <a:rPr lang="ko-KR" altLang="en-US" sz="1000" dirty="0">
                          <a:latin typeface="微软雅黑" panose="020B0503020204020204" pitchFamily="34" charset="-122"/>
                        </a:rPr>
                        <a:t>游戏开发者（内容提供者</a:t>
                      </a:r>
                      <a:r>
                        <a:rPr lang="en-US" altLang="ko-KR" sz="1000" dirty="0">
                          <a:latin typeface="微软雅黑" panose="020B0503020204020204" pitchFamily="34" charset="-122"/>
                          <a:ea typeface="微软雅黑" panose="020B0503020204020204" pitchFamily="34" charset="-122"/>
                        </a:rPr>
                        <a:t>/</a:t>
                      </a:r>
                      <a:r>
                        <a:rPr lang="ko-KR" altLang="en-US" sz="1000" dirty="0">
                          <a:latin typeface="微软雅黑" panose="020B0503020204020204" pitchFamily="34" charset="-122"/>
                        </a:rPr>
                        <a:t>制作者</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上传者</a:t>
                      </a:r>
                      <a:r>
                        <a:rPr lang="ko-KR" altLang="en-US" sz="1000" dirty="0">
                          <a:latin typeface="微软雅黑" panose="020B0503020204020204" pitchFamily="34" charset="-122"/>
                        </a:rPr>
                        <a:t>）</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Developer/Upload</a:t>
                      </a:r>
                      <a:r>
                        <a:rPr lang="en-US" altLang="ko-KR" sz="1000" baseline="0" dirty="0">
                          <a:latin typeface="微软雅黑" panose="020B0503020204020204" pitchFamily="34" charset="-122"/>
                          <a:ea typeface="微软雅黑" panose="020B0503020204020204" pitchFamily="34" charset="-122"/>
                        </a:rPr>
                        <a:t> by</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适用年龄段</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baseline="0" dirty="0">
                          <a:latin typeface="微软雅黑" panose="020B0503020204020204" pitchFamily="34" charset="-122"/>
                          <a:ea typeface="微软雅黑" panose="020B0503020204020204" pitchFamily="34" charset="-122"/>
                        </a:rPr>
                        <a:t>      </a:t>
                      </a:r>
                      <a:r>
                        <a:rPr lang="en-US" altLang="ko-KR" sz="1000" dirty="0">
                          <a:latin typeface="微软雅黑" panose="020B0503020204020204" pitchFamily="34" charset="-122"/>
                          <a:ea typeface="微软雅黑" panose="020B0503020204020204" pitchFamily="34" charset="-122"/>
                        </a:rPr>
                        <a:t>Suit</a:t>
                      </a:r>
                      <a:r>
                        <a:rPr lang="en-US" altLang="ko-KR" sz="1000" baseline="0" dirty="0">
                          <a:latin typeface="微软雅黑" panose="020B0503020204020204" pitchFamily="34" charset="-122"/>
                          <a:ea typeface="微软雅黑" panose="020B0503020204020204" pitchFamily="34" charset="-122"/>
                        </a:rPr>
                        <a:t> age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文件大小</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baseline="0" dirty="0">
                          <a:latin typeface="微软雅黑" panose="020B0503020204020204" pitchFamily="34" charset="-122"/>
                          <a:ea typeface="微软雅黑" panose="020B0503020204020204" pitchFamily="34" charset="-122"/>
                        </a:rPr>
                        <a:t>      File size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上传日期</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Upload date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版本号</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Game</a:t>
                      </a:r>
                      <a:r>
                        <a:rPr lang="en-US" altLang="ko-KR" sz="1000" baseline="0" dirty="0">
                          <a:latin typeface="微软雅黑" panose="020B0503020204020204" pitchFamily="34" charset="-122"/>
                          <a:ea typeface="微软雅黑" panose="020B0503020204020204" pitchFamily="34" charset="-122"/>
                        </a:rPr>
                        <a:t> version</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运行次数</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Run</a:t>
                      </a:r>
                      <a:r>
                        <a:rPr lang="en-US" altLang="ko-KR" sz="1000" baseline="0" dirty="0">
                          <a:latin typeface="微软雅黑" panose="020B0503020204020204" pitchFamily="34" charset="-122"/>
                          <a:ea typeface="微软雅黑" panose="020B0503020204020204" pitchFamily="34" charset="-122"/>
                        </a:rPr>
                        <a:t> times</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59856367"/>
                  </a:ext>
                </a:extLst>
              </a:tr>
              <a:tr h="209550">
                <a:tc>
                  <a:txBody>
                    <a:bodyPr/>
                    <a:lstStyle/>
                    <a:p>
                      <a:r>
                        <a:rPr lang="en-US" altLang="zh-CN" sz="1000" dirty="0">
                          <a:latin typeface="微软雅黑" panose="020B0503020204020204" pitchFamily="34" charset="-122"/>
                          <a:ea typeface="微软雅黑" panose="020B0503020204020204" pitchFamily="34" charset="-122"/>
                        </a:rPr>
                        <a:t>8</a:t>
                      </a:r>
                      <a:r>
                        <a:rPr lang="en-US" altLang="ko-KR" sz="1000" dirty="0">
                          <a:latin typeface="微软雅黑" panose="020B0503020204020204" pitchFamily="34" charset="-122"/>
                          <a:ea typeface="微软雅黑" panose="020B0503020204020204" pitchFamily="34" charset="-122"/>
                        </a:rPr>
                        <a:t>.</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会员登录二维码</a:t>
                      </a:r>
                      <a:endParaRPr lang="en-US" altLang="zh-CN" sz="1000" dirty="0">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ko-KR" sz="1000" dirty="0">
                          <a:latin typeface="微软雅黑" panose="020B0503020204020204" pitchFamily="34" charset="-122"/>
                          <a:ea typeface="微软雅黑" panose="020B0503020204020204" pitchFamily="34" charset="-122"/>
                        </a:rPr>
                        <a:t>M</a:t>
                      </a:r>
                      <a:r>
                        <a:rPr lang="en-US" altLang="zh-CN" sz="1000" dirty="0">
                          <a:latin typeface="微软雅黑" panose="020B0503020204020204" pitchFamily="34" charset="-122"/>
                          <a:ea typeface="微软雅黑" panose="020B0503020204020204" pitchFamily="34" charset="-122"/>
                        </a:rPr>
                        <a:t>ember scan</a:t>
                      </a:r>
                      <a:r>
                        <a:rPr lang="en-US" altLang="zh-CN" sz="1000" baseline="0" dirty="0">
                          <a:latin typeface="微软雅黑" panose="020B0503020204020204" pitchFamily="34" charset="-122"/>
                          <a:ea typeface="微软雅黑" panose="020B0503020204020204" pitchFamily="34" charset="-122"/>
                        </a:rPr>
                        <a:t> the QR code to Log in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62160544"/>
                  </a:ext>
                </a:extLst>
              </a:tr>
              <a:tr h="209550">
                <a:tc>
                  <a:txBody>
                    <a:bodyPr/>
                    <a:lstStyle/>
                    <a:p>
                      <a:r>
                        <a:rPr lang="en-US" altLang="zh-CN" sz="1000" dirty="0">
                          <a:latin typeface="微软雅黑" panose="020B0503020204020204" pitchFamily="34" charset="-122"/>
                          <a:ea typeface="微软雅黑" panose="020B0503020204020204" pitchFamily="34" charset="-122"/>
                        </a:rPr>
                        <a:t>9.</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000" dirty="0">
                          <a:latin typeface="微软雅黑" panose="020B0503020204020204" pitchFamily="34" charset="-122"/>
                          <a:ea typeface="微软雅黑" panose="020B0503020204020204" pitchFamily="34" charset="-122"/>
                        </a:rPr>
                        <a:t>其他方式登录</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支付</a:t>
                      </a:r>
                      <a:endParaRPr lang="en-US" altLang="zh-CN" sz="1000" dirty="0">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ko-KR" sz="1000" dirty="0">
                          <a:latin typeface="微软雅黑" panose="020B0503020204020204" pitchFamily="34" charset="-122"/>
                          <a:ea typeface="微软雅黑" panose="020B0503020204020204" pitchFamily="34" charset="-122"/>
                        </a:rPr>
                        <a:t>O</a:t>
                      </a:r>
                      <a:r>
                        <a:rPr lang="en-US" altLang="zh-CN" sz="1000" dirty="0">
                          <a:latin typeface="微软雅黑" panose="020B0503020204020204" pitchFamily="34" charset="-122"/>
                          <a:ea typeface="微软雅黑" panose="020B0503020204020204" pitchFamily="34" charset="-122"/>
                        </a:rPr>
                        <a:t>thers login and</a:t>
                      </a:r>
                      <a:r>
                        <a:rPr lang="en-US" altLang="zh-CN" sz="1000" baseline="0" dirty="0">
                          <a:latin typeface="微软雅黑" panose="020B0503020204020204" pitchFamily="34" charset="-122"/>
                          <a:ea typeface="微软雅黑" panose="020B0503020204020204" pitchFamily="34" charset="-122"/>
                        </a:rPr>
                        <a:t> payment way</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3323620"/>
                  </a:ext>
                </a:extLst>
              </a:tr>
            </a:tbl>
          </a:graphicData>
        </a:graphic>
      </p:graphicFrame>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5" name="矩形 4"/>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矩形 5"/>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7" name="矩形 6"/>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8" name="矩形 7"/>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矩形 8"/>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1" name="矩形 10"/>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sp>
        <p:nvSpPr>
          <p:cNvPr id="12" name="矩形 11"/>
          <p:cNvSpPr/>
          <p:nvPr/>
        </p:nvSpPr>
        <p:spPr>
          <a:xfrm>
            <a:off x="593303" y="1235207"/>
            <a:ext cx="327244" cy="3573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矩形 12"/>
          <p:cNvSpPr/>
          <p:nvPr/>
        </p:nvSpPr>
        <p:spPr>
          <a:xfrm>
            <a:off x="927226" y="1233697"/>
            <a:ext cx="565269" cy="3573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458072" y="112391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15" name="椭圆 14"/>
          <p:cNvSpPr/>
          <p:nvPr/>
        </p:nvSpPr>
        <p:spPr>
          <a:xfrm>
            <a:off x="1362850" y="112391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grpSp>
        <p:nvGrpSpPr>
          <p:cNvPr id="16" name="组合 15"/>
          <p:cNvGrpSpPr/>
          <p:nvPr/>
        </p:nvGrpSpPr>
        <p:grpSpPr>
          <a:xfrm>
            <a:off x="7054201" y="2135390"/>
            <a:ext cx="816746" cy="893336"/>
            <a:chOff x="5359606" y="2405848"/>
            <a:chExt cx="1103264" cy="1225119"/>
          </a:xfrm>
        </p:grpSpPr>
        <p:sp>
          <p:nvSpPr>
            <p:cNvPr id="17" name="矩形 16"/>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19" name="矩形 18"/>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
        <p:nvSpPr>
          <p:cNvPr id="22" name="矩形 21"/>
          <p:cNvSpPr/>
          <p:nvPr/>
        </p:nvSpPr>
        <p:spPr>
          <a:xfrm>
            <a:off x="6944528" y="1986648"/>
            <a:ext cx="1013957" cy="111162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3" name="椭圆 22"/>
          <p:cNvSpPr/>
          <p:nvPr/>
        </p:nvSpPr>
        <p:spPr>
          <a:xfrm>
            <a:off x="6816991" y="182918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26" name="矩形 25"/>
          <p:cNvSpPr/>
          <p:nvPr/>
        </p:nvSpPr>
        <p:spPr>
          <a:xfrm>
            <a:off x="626259" y="2111408"/>
            <a:ext cx="4156356" cy="316094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7" name="椭圆 26"/>
          <p:cNvSpPr/>
          <p:nvPr/>
        </p:nvSpPr>
        <p:spPr>
          <a:xfrm>
            <a:off x="458072" y="205718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p:txBody>
      </p:sp>
      <p:sp>
        <p:nvSpPr>
          <p:cNvPr id="28" name="矩形 27"/>
          <p:cNvSpPr/>
          <p:nvPr/>
        </p:nvSpPr>
        <p:spPr>
          <a:xfrm>
            <a:off x="4824256" y="2111408"/>
            <a:ext cx="746376" cy="3451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矩形 28"/>
          <p:cNvSpPr/>
          <p:nvPr/>
        </p:nvSpPr>
        <p:spPr>
          <a:xfrm>
            <a:off x="5594504" y="2469263"/>
            <a:ext cx="1196213" cy="3810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椭圆 29"/>
          <p:cNvSpPr/>
          <p:nvPr/>
        </p:nvSpPr>
        <p:spPr>
          <a:xfrm>
            <a:off x="5491779" y="200224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p:txBody>
      </p:sp>
      <p:sp>
        <p:nvSpPr>
          <p:cNvPr id="31" name="椭圆 30"/>
          <p:cNvSpPr/>
          <p:nvPr/>
        </p:nvSpPr>
        <p:spPr>
          <a:xfrm>
            <a:off x="6608303" y="232631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p:txBody>
      </p:sp>
      <p:sp>
        <p:nvSpPr>
          <p:cNvPr id="32" name="矩形 31"/>
          <p:cNvSpPr/>
          <p:nvPr/>
        </p:nvSpPr>
        <p:spPr>
          <a:xfrm>
            <a:off x="4824256" y="2923775"/>
            <a:ext cx="1966461" cy="234857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3" name="椭圆 32"/>
          <p:cNvSpPr/>
          <p:nvPr/>
        </p:nvSpPr>
        <p:spPr>
          <a:xfrm>
            <a:off x="4844028" y="267373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p:txBody>
      </p:sp>
      <p:grpSp>
        <p:nvGrpSpPr>
          <p:cNvPr id="37" name="组合 36"/>
          <p:cNvGrpSpPr/>
          <p:nvPr/>
        </p:nvGrpSpPr>
        <p:grpSpPr>
          <a:xfrm>
            <a:off x="6825446" y="3659539"/>
            <a:ext cx="1392788" cy="1711797"/>
            <a:chOff x="6825446" y="3659539"/>
            <a:chExt cx="1392788" cy="1711797"/>
          </a:xfrm>
        </p:grpSpPr>
        <p:pic>
          <p:nvPicPr>
            <p:cNvPr id="20" name="图片 1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21" name="矩形 20"/>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24" name="矩形 23"/>
            <p:cNvSpPr/>
            <p:nvPr/>
          </p:nvSpPr>
          <p:spPr>
            <a:xfrm>
              <a:off x="6939582" y="3821417"/>
              <a:ext cx="1013957" cy="97657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5" name="椭圆 24"/>
            <p:cNvSpPr/>
            <p:nvPr/>
          </p:nvSpPr>
          <p:spPr>
            <a:xfrm>
              <a:off x="6825446" y="365953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8</a:t>
              </a:r>
              <a:endParaRPr lang="zh-CN" altLang="en-US" dirty="0">
                <a:latin typeface="微软雅黑" panose="020B0503020204020204" pitchFamily="34" charset="-122"/>
                <a:ea typeface="微软雅黑" panose="020B0503020204020204" pitchFamily="34" charset="-122"/>
              </a:endParaRPr>
            </a:p>
          </p:txBody>
        </p:sp>
        <p:sp>
          <p:nvSpPr>
            <p:cNvPr id="34" name="矩形 33"/>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sp>
          <p:nvSpPr>
            <p:cNvPr id="35" name="矩形 34"/>
            <p:cNvSpPr/>
            <p:nvPr/>
          </p:nvSpPr>
          <p:spPr>
            <a:xfrm>
              <a:off x="6868940" y="4924646"/>
              <a:ext cx="1195577" cy="44669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椭圆 35"/>
            <p:cNvSpPr/>
            <p:nvPr/>
          </p:nvSpPr>
          <p:spPr>
            <a:xfrm>
              <a:off x="7936011" y="483658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9</a:t>
              </a:r>
              <a:endParaRPr lang="zh-CN" altLang="en-US"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7730097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ko-KR" dirty="0"/>
              <a:t>Thumbnails mode</a:t>
            </a:r>
            <a:r>
              <a:rPr lang="en-US" altLang="zh-CN" dirty="0"/>
              <a:t>-1</a:t>
            </a:r>
            <a:r>
              <a:rPr lang="en-US" altLang="zh-CN" baseline="30000" dirty="0"/>
              <a:t>st</a:t>
            </a:r>
            <a:r>
              <a:rPr lang="en-US" altLang="zh-CN" dirty="0"/>
              <a:t> Game &amp; 2</a:t>
            </a:r>
            <a:r>
              <a:rPr lang="en-US" altLang="zh-CN" baseline="30000" dirty="0"/>
              <a:t>nd</a:t>
            </a:r>
            <a:r>
              <a:rPr lang="en-US" altLang="zh-CN" dirty="0"/>
              <a:t> Device</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p:spPr>
      </p:pic>
      <p:sp>
        <p:nvSpPr>
          <p:cNvPr id="4" name="矩形 3"/>
          <p:cNvSpPr/>
          <p:nvPr/>
        </p:nvSpPr>
        <p:spPr>
          <a:xfrm>
            <a:off x="5532975" y="1731241"/>
            <a:ext cx="3160451" cy="40837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 name="矩形 4"/>
          <p:cNvSpPr/>
          <p:nvPr/>
        </p:nvSpPr>
        <p:spPr>
          <a:xfrm>
            <a:off x="660731" y="1882065"/>
            <a:ext cx="4644605" cy="110970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6" name="矩形 5"/>
          <p:cNvSpPr/>
          <p:nvPr/>
        </p:nvSpPr>
        <p:spPr>
          <a:xfrm>
            <a:off x="7746694" y="1203890"/>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 name="矩形 6"/>
          <p:cNvSpPr/>
          <p:nvPr/>
        </p:nvSpPr>
        <p:spPr>
          <a:xfrm>
            <a:off x="611833" y="1929330"/>
            <a:ext cx="106077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Game</a:t>
            </a:r>
            <a:endParaRPr lang="zh-CN" altLang="en-US" b="1" dirty="0">
              <a:latin typeface="微软雅黑" panose="020B0503020204020204" pitchFamily="34" charset="-122"/>
              <a:ea typeface="微软雅黑" panose="020B0503020204020204" pitchFamily="34" charset="-122"/>
            </a:endParaRPr>
          </a:p>
        </p:txBody>
      </p:sp>
      <p:sp>
        <p:nvSpPr>
          <p:cNvPr id="8" name="矩形 7"/>
          <p:cNvSpPr/>
          <p:nvPr/>
        </p:nvSpPr>
        <p:spPr>
          <a:xfrm>
            <a:off x="660731" y="2405906"/>
            <a:ext cx="816746" cy="40239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HOT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660731" y="2937488"/>
            <a:ext cx="816746" cy="402396"/>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660731" y="3469070"/>
            <a:ext cx="816746" cy="40239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660731" y="4000652"/>
            <a:ext cx="816746" cy="402396"/>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60731" y="4532234"/>
            <a:ext cx="816746" cy="402396"/>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660731" y="5063818"/>
            <a:ext cx="816746" cy="40239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ALL</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14" name="图片 13"/>
          <p:cNvPicPr>
            <a:picLocks noChangeAspect="1"/>
          </p:cNvPicPr>
          <p:nvPr/>
        </p:nvPicPr>
        <p:blipFill>
          <a:blip r:embed="rId3"/>
          <a:stretch>
            <a:fillRect/>
          </a:stretch>
        </p:blipFill>
        <p:spPr>
          <a:xfrm>
            <a:off x="1622269" y="2391504"/>
            <a:ext cx="5193127" cy="707946"/>
          </a:xfrm>
          <a:prstGeom prst="rect">
            <a:avLst/>
          </a:prstGeom>
        </p:spPr>
      </p:pic>
      <p:pic>
        <p:nvPicPr>
          <p:cNvPr id="15" name="图片 14"/>
          <p:cNvPicPr>
            <a:picLocks noChangeAspect="1"/>
          </p:cNvPicPr>
          <p:nvPr/>
        </p:nvPicPr>
        <p:blipFill>
          <a:blip r:embed="rId3"/>
          <a:stretch>
            <a:fillRect/>
          </a:stretch>
        </p:blipFill>
        <p:spPr>
          <a:xfrm>
            <a:off x="1622269" y="3180425"/>
            <a:ext cx="5193127" cy="707946"/>
          </a:xfrm>
          <a:prstGeom prst="rect">
            <a:avLst/>
          </a:prstGeom>
        </p:spPr>
      </p:pic>
      <p:pic>
        <p:nvPicPr>
          <p:cNvPr id="16" name="图片 15"/>
          <p:cNvPicPr>
            <a:picLocks noChangeAspect="1"/>
          </p:cNvPicPr>
          <p:nvPr/>
        </p:nvPicPr>
        <p:blipFill>
          <a:blip r:embed="rId3"/>
          <a:stretch>
            <a:fillRect/>
          </a:stretch>
        </p:blipFill>
        <p:spPr>
          <a:xfrm>
            <a:off x="1622269" y="3969346"/>
            <a:ext cx="5193127" cy="707946"/>
          </a:xfrm>
          <a:prstGeom prst="rect">
            <a:avLst/>
          </a:prstGeom>
        </p:spPr>
      </p:pic>
      <p:pic>
        <p:nvPicPr>
          <p:cNvPr id="17" name="图片 16"/>
          <p:cNvPicPr>
            <a:picLocks noChangeAspect="1"/>
          </p:cNvPicPr>
          <p:nvPr/>
        </p:nvPicPr>
        <p:blipFill>
          <a:blip r:embed="rId3"/>
          <a:stretch>
            <a:fillRect/>
          </a:stretch>
        </p:blipFill>
        <p:spPr>
          <a:xfrm>
            <a:off x="1622269" y="4758268"/>
            <a:ext cx="5193127" cy="707946"/>
          </a:xfrm>
          <a:prstGeom prst="rect">
            <a:avLst/>
          </a:prstGeom>
        </p:spPr>
      </p:pic>
      <p:sp>
        <p:nvSpPr>
          <p:cNvPr id="18" name="矩形 17"/>
          <p:cNvSpPr/>
          <p:nvPr/>
        </p:nvSpPr>
        <p:spPr>
          <a:xfrm>
            <a:off x="673119" y="1660662"/>
            <a:ext cx="907106"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9" name="矩形 18"/>
          <p:cNvSpPr/>
          <p:nvPr/>
        </p:nvSpPr>
        <p:spPr>
          <a:xfrm>
            <a:off x="7094388" y="1929330"/>
            <a:ext cx="102823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a:t>
            </a:r>
            <a:endParaRPr lang="zh-CN" altLang="en-US" b="1" dirty="0">
              <a:latin typeface="微软雅黑" panose="020B0503020204020204" pitchFamily="34" charset="-122"/>
              <a:ea typeface="微软雅黑" panose="020B0503020204020204" pitchFamily="34" charset="-122"/>
            </a:endParaRPr>
          </a:p>
        </p:txBody>
      </p:sp>
      <p:grpSp>
        <p:nvGrpSpPr>
          <p:cNvPr id="20" name="组合 19"/>
          <p:cNvGrpSpPr/>
          <p:nvPr/>
        </p:nvGrpSpPr>
        <p:grpSpPr>
          <a:xfrm>
            <a:off x="7224133" y="2405907"/>
            <a:ext cx="816746" cy="2502614"/>
            <a:chOff x="7224133" y="2405907"/>
            <a:chExt cx="816746" cy="2502614"/>
          </a:xfrm>
        </p:grpSpPr>
        <p:grpSp>
          <p:nvGrpSpPr>
            <p:cNvPr id="21" name="组合 20"/>
            <p:cNvGrpSpPr/>
            <p:nvPr/>
          </p:nvGrpSpPr>
          <p:grpSpPr>
            <a:xfrm>
              <a:off x="7224133" y="2405907"/>
              <a:ext cx="816746" cy="795744"/>
              <a:chOff x="5354604" y="2405848"/>
              <a:chExt cx="1247062" cy="1233517"/>
            </a:xfrm>
          </p:grpSpPr>
          <p:sp>
            <p:nvSpPr>
              <p:cNvPr id="30" name="矩形 29"/>
              <p:cNvSpPr/>
              <p:nvPr/>
            </p:nvSpPr>
            <p:spPr>
              <a:xfrm>
                <a:off x="5359606" y="2405848"/>
                <a:ext cx="1103264" cy="122511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1" name="图片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32" name="矩形 31"/>
              <p:cNvSpPr/>
              <p:nvPr/>
            </p:nvSpPr>
            <p:spPr>
              <a:xfrm>
                <a:off x="5354604" y="3396777"/>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7224133" y="3259342"/>
              <a:ext cx="816746" cy="804133"/>
              <a:chOff x="5354604" y="2405848"/>
              <a:chExt cx="1247062" cy="1246521"/>
            </a:xfrm>
          </p:grpSpPr>
          <p:sp>
            <p:nvSpPr>
              <p:cNvPr id="27" name="矩形 26"/>
              <p:cNvSpPr/>
              <p:nvPr/>
            </p:nvSpPr>
            <p:spPr>
              <a:xfrm>
                <a:off x="5359606" y="2405848"/>
                <a:ext cx="1103264" cy="1225119"/>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 name="图片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29" name="矩形 28"/>
              <p:cNvSpPr/>
              <p:nvPr/>
            </p:nvSpPr>
            <p:spPr>
              <a:xfrm>
                <a:off x="5354604" y="3409781"/>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7224133" y="4112777"/>
              <a:ext cx="816746" cy="795744"/>
              <a:chOff x="5354604" y="2405848"/>
              <a:chExt cx="1247062" cy="1233517"/>
            </a:xfrm>
          </p:grpSpPr>
          <p:sp>
            <p:nvSpPr>
              <p:cNvPr id="24" name="矩形 23"/>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26" name="矩形 25"/>
              <p:cNvSpPr/>
              <p:nvPr/>
            </p:nvSpPr>
            <p:spPr>
              <a:xfrm>
                <a:off x="5354604" y="3396777"/>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pic>
        <p:nvPicPr>
          <p:cNvPr id="33" name="图片 3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6650" y="5123940"/>
            <a:ext cx="346539" cy="346539"/>
          </a:xfrm>
          <a:prstGeom prst="rect">
            <a:avLst/>
          </a:prstGeom>
        </p:spPr>
      </p:pic>
      <p:graphicFrame>
        <p:nvGraphicFramePr>
          <p:cNvPr id="34" name="표 26"/>
          <p:cNvGraphicFramePr>
            <a:graphicFrameLocks noGrp="1"/>
          </p:cNvGraphicFramePr>
          <p:nvPr>
            <p:extLst>
              <p:ext uri="{D42A27DB-BD31-4B8C-83A1-F6EECF244321}">
                <p14:modId xmlns:p14="http://schemas.microsoft.com/office/powerpoint/2010/main" val="2910519687"/>
              </p:ext>
            </p:extLst>
          </p:nvPr>
        </p:nvGraphicFramePr>
        <p:xfrm>
          <a:off x="8921065" y="1042905"/>
          <a:ext cx="2916260" cy="993136"/>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zh-CN" sz="1000" dirty="0">
                          <a:latin typeface="微软雅黑" panose="020B0503020204020204" pitchFamily="34" charset="-122"/>
                          <a:ea typeface="微软雅黑" panose="020B0503020204020204" pitchFamily="34" charset="-122"/>
                        </a:rPr>
                        <a:t>1</a:t>
                      </a:r>
                      <a:r>
                        <a:rPr lang="en-US" altLang="ko-KR" sz="1000" dirty="0">
                          <a:latin typeface="微软雅黑" panose="020B0503020204020204" pitchFamily="34" charset="-122"/>
                          <a:ea typeface="微软雅黑" panose="020B0503020204020204" pitchFamily="34" charset="-122"/>
                        </a:rPr>
                        <a:t>.</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选择游戏类别</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a:t>
                      </a:r>
                      <a:r>
                        <a:rPr lang="en-US" altLang="ko-KR" sz="1000" baseline="0" dirty="0">
                          <a:latin typeface="微软雅黑" panose="020B0503020204020204" pitchFamily="34" charset="-122"/>
                          <a:ea typeface="微软雅黑" panose="020B0503020204020204" pitchFamily="34" charset="-122"/>
                        </a:rPr>
                        <a:t> game type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60012969"/>
                  </a:ext>
                </a:extLst>
              </a:tr>
              <a:tr h="209550">
                <a:tc>
                  <a:txBody>
                    <a:bodyPr/>
                    <a:lstStyle/>
                    <a:p>
                      <a:r>
                        <a:rPr lang="en-US" altLang="zh-CN" sz="1000" dirty="0">
                          <a:latin typeface="微软雅黑" panose="020B0503020204020204" pitchFamily="34" charset="-122"/>
                          <a:ea typeface="微软雅黑" panose="020B0503020204020204" pitchFamily="34" charset="-122"/>
                        </a:rPr>
                        <a:t>2</a:t>
                      </a:r>
                      <a:r>
                        <a:rPr lang="en-US" altLang="ko-KR" sz="1000" dirty="0">
                          <a:latin typeface="微软雅黑" panose="020B0503020204020204" pitchFamily="34" charset="-122"/>
                          <a:ea typeface="微软雅黑" panose="020B0503020204020204" pitchFamily="34" charset="-122"/>
                        </a:rPr>
                        <a:t>.</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选择游戏</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 game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9959942"/>
                  </a:ext>
                </a:extLst>
              </a:tr>
            </a:tbl>
          </a:graphicData>
        </a:graphic>
      </p:graphicFrame>
      <p:sp>
        <p:nvSpPr>
          <p:cNvPr id="35" name="矩形 34"/>
          <p:cNvSpPr/>
          <p:nvPr/>
        </p:nvSpPr>
        <p:spPr>
          <a:xfrm>
            <a:off x="536620" y="2899438"/>
            <a:ext cx="984313" cy="4831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椭圆 35"/>
          <p:cNvSpPr/>
          <p:nvPr/>
        </p:nvSpPr>
        <p:spPr>
          <a:xfrm>
            <a:off x="364024" y="277092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37" name="矩形 36"/>
          <p:cNvSpPr/>
          <p:nvPr/>
        </p:nvSpPr>
        <p:spPr>
          <a:xfrm>
            <a:off x="1552772" y="2320576"/>
            <a:ext cx="1825116" cy="91386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8" name="椭圆 37"/>
          <p:cNvSpPr/>
          <p:nvPr/>
        </p:nvSpPr>
        <p:spPr>
          <a:xfrm>
            <a:off x="1473759" y="215266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589670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ko-KR" dirty="0"/>
              <a:t>Thumbnails mode</a:t>
            </a:r>
            <a:r>
              <a:rPr lang="en-US" altLang="zh-CN" dirty="0"/>
              <a:t>-1</a:t>
            </a:r>
            <a:r>
              <a:rPr lang="en-US" altLang="zh-CN" baseline="30000" dirty="0"/>
              <a:t>st</a:t>
            </a:r>
            <a:r>
              <a:rPr lang="en-US" altLang="zh-CN" dirty="0"/>
              <a:t> Game &amp; 2</a:t>
            </a:r>
            <a:r>
              <a:rPr lang="en-US" altLang="zh-CN" baseline="30000" dirty="0"/>
              <a:t>nd</a:t>
            </a:r>
            <a:r>
              <a:rPr lang="en-US" altLang="zh-CN" dirty="0"/>
              <a:t> Device</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2372758645"/>
              </p:ext>
            </p:extLst>
          </p:nvPr>
        </p:nvGraphicFramePr>
        <p:xfrm>
          <a:off x="8869339" y="1074420"/>
          <a:ext cx="3053371" cy="6163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选择设备</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S</a:t>
                      </a:r>
                      <a:r>
                        <a:rPr lang="en-US" altLang="zh-CN" sz="1000" baseline="0" dirty="0">
                          <a:latin typeface="微软雅黑" panose="020B0503020204020204" pitchFamily="34" charset="-122"/>
                          <a:ea typeface="微软雅黑" panose="020B0503020204020204" pitchFamily="34" charset="-122"/>
                        </a:rPr>
                        <a:t>elect device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83374" y="1852009"/>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9" name="矩形 18"/>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sp>
        <p:nvSpPr>
          <p:cNvPr id="58" name="矩形 57"/>
          <p:cNvSpPr/>
          <p:nvPr/>
        </p:nvSpPr>
        <p:spPr>
          <a:xfrm>
            <a:off x="7094388" y="1929330"/>
            <a:ext cx="102823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a:t>
            </a:r>
            <a:endParaRPr lang="zh-CN" altLang="en-US" b="1" dirty="0">
              <a:latin typeface="微软雅黑" panose="020B0503020204020204" pitchFamily="34" charset="-122"/>
              <a:ea typeface="微软雅黑" panose="020B0503020204020204" pitchFamily="34" charset="-122"/>
            </a:endParaRPr>
          </a:p>
        </p:txBody>
      </p:sp>
      <p:grpSp>
        <p:nvGrpSpPr>
          <p:cNvPr id="23" name="组合 22"/>
          <p:cNvGrpSpPr/>
          <p:nvPr/>
        </p:nvGrpSpPr>
        <p:grpSpPr>
          <a:xfrm>
            <a:off x="7224133" y="2405907"/>
            <a:ext cx="816746" cy="2502614"/>
            <a:chOff x="7224133" y="2405907"/>
            <a:chExt cx="816746" cy="2502614"/>
          </a:xfrm>
        </p:grpSpPr>
        <p:grpSp>
          <p:nvGrpSpPr>
            <p:cNvPr id="24" name="组合 23"/>
            <p:cNvGrpSpPr/>
            <p:nvPr/>
          </p:nvGrpSpPr>
          <p:grpSpPr>
            <a:xfrm>
              <a:off x="7224133" y="2405907"/>
              <a:ext cx="816746" cy="795744"/>
              <a:chOff x="5354604" y="2405848"/>
              <a:chExt cx="1247062" cy="1233517"/>
            </a:xfrm>
          </p:grpSpPr>
          <p:sp>
            <p:nvSpPr>
              <p:cNvPr id="40" name="矩形 39"/>
              <p:cNvSpPr/>
              <p:nvPr/>
            </p:nvSpPr>
            <p:spPr>
              <a:xfrm>
                <a:off x="5359606" y="2405848"/>
                <a:ext cx="1103264" cy="122511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1" name="图片 4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42" name="矩形 41"/>
              <p:cNvSpPr/>
              <p:nvPr/>
            </p:nvSpPr>
            <p:spPr>
              <a:xfrm>
                <a:off x="5354604" y="3396777"/>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25" name="组合 24"/>
            <p:cNvGrpSpPr/>
            <p:nvPr/>
          </p:nvGrpSpPr>
          <p:grpSpPr>
            <a:xfrm>
              <a:off x="7224133" y="3259342"/>
              <a:ext cx="816746" cy="804133"/>
              <a:chOff x="5354604" y="2405848"/>
              <a:chExt cx="1247062" cy="1246521"/>
            </a:xfrm>
          </p:grpSpPr>
          <p:sp>
            <p:nvSpPr>
              <p:cNvPr id="30" name="矩形 29"/>
              <p:cNvSpPr/>
              <p:nvPr/>
            </p:nvSpPr>
            <p:spPr>
              <a:xfrm>
                <a:off x="5359606" y="2405848"/>
                <a:ext cx="1103264" cy="1225119"/>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2" name="图片 3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33" name="矩形 32"/>
              <p:cNvSpPr/>
              <p:nvPr/>
            </p:nvSpPr>
            <p:spPr>
              <a:xfrm>
                <a:off x="5354604" y="3409781"/>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26" name="组合 25"/>
            <p:cNvGrpSpPr/>
            <p:nvPr/>
          </p:nvGrpSpPr>
          <p:grpSpPr>
            <a:xfrm>
              <a:off x="7224133" y="4112777"/>
              <a:ext cx="816746" cy="795744"/>
              <a:chOff x="5354604" y="2405848"/>
              <a:chExt cx="1247062" cy="1233517"/>
            </a:xfrm>
          </p:grpSpPr>
          <p:sp>
            <p:nvSpPr>
              <p:cNvPr id="27" name="矩形 26"/>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 name="图片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29" name="矩形 28"/>
              <p:cNvSpPr/>
              <p:nvPr/>
            </p:nvSpPr>
            <p:spPr>
              <a:xfrm>
                <a:off x="5354604" y="3396777"/>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sp>
        <p:nvSpPr>
          <p:cNvPr id="43" name="矩形 42"/>
          <p:cNvSpPr/>
          <p:nvPr/>
        </p:nvSpPr>
        <p:spPr>
          <a:xfrm>
            <a:off x="7094388" y="4075327"/>
            <a:ext cx="984313" cy="8593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4" name="椭圆 43"/>
          <p:cNvSpPr/>
          <p:nvPr/>
        </p:nvSpPr>
        <p:spPr>
          <a:xfrm>
            <a:off x="6902333" y="400065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pic>
        <p:nvPicPr>
          <p:cNvPr id="45" name="图片 4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6650" y="5123940"/>
            <a:ext cx="346539" cy="346539"/>
          </a:xfrm>
          <a:prstGeom prst="rect">
            <a:avLst/>
          </a:prstGeom>
        </p:spPr>
      </p:pic>
    </p:spTree>
    <p:extLst>
      <p:ext uri="{BB962C8B-B14F-4D97-AF65-F5344CB8AC3E}">
        <p14:creationId xmlns:p14="http://schemas.microsoft.com/office/powerpoint/2010/main" val="40733811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ko-KR" dirty="0"/>
              <a:t>Thumbnails mode</a:t>
            </a:r>
            <a:r>
              <a:rPr lang="en-US" altLang="zh-CN" dirty="0"/>
              <a:t>-Game info page</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9" name="矩形 18"/>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sp>
        <p:nvSpPr>
          <p:cNvPr id="21" name="矩形 20"/>
          <p:cNvSpPr/>
          <p:nvPr/>
        </p:nvSpPr>
        <p:spPr>
          <a:xfrm>
            <a:off x="611059" y="1235207"/>
            <a:ext cx="327244" cy="3573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3" name="矩形 22"/>
          <p:cNvSpPr/>
          <p:nvPr/>
        </p:nvSpPr>
        <p:spPr>
          <a:xfrm>
            <a:off x="936104" y="1233697"/>
            <a:ext cx="565269" cy="3573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4" name="椭圆 23"/>
          <p:cNvSpPr/>
          <p:nvPr/>
        </p:nvSpPr>
        <p:spPr>
          <a:xfrm>
            <a:off x="458072" y="112391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25" name="椭圆 24"/>
          <p:cNvSpPr/>
          <p:nvPr/>
        </p:nvSpPr>
        <p:spPr>
          <a:xfrm>
            <a:off x="1362850" y="112391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grpSp>
        <p:nvGrpSpPr>
          <p:cNvPr id="40" name="组合 39"/>
          <p:cNvGrpSpPr/>
          <p:nvPr/>
        </p:nvGrpSpPr>
        <p:grpSpPr>
          <a:xfrm>
            <a:off x="7054201" y="2135390"/>
            <a:ext cx="816746" cy="893336"/>
            <a:chOff x="5359606" y="2405848"/>
            <a:chExt cx="1103264" cy="1225119"/>
          </a:xfrm>
        </p:grpSpPr>
        <p:sp>
          <p:nvSpPr>
            <p:cNvPr id="41" name="矩形 40"/>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42" name="图片 4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43" name="矩形 42"/>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
        <p:nvSpPr>
          <p:cNvPr id="46" name="矩形 45"/>
          <p:cNvSpPr/>
          <p:nvPr/>
        </p:nvSpPr>
        <p:spPr>
          <a:xfrm>
            <a:off x="6944528" y="1986648"/>
            <a:ext cx="1013957" cy="111162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7" name="椭圆 46"/>
          <p:cNvSpPr/>
          <p:nvPr/>
        </p:nvSpPr>
        <p:spPr>
          <a:xfrm>
            <a:off x="6816991" y="182918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50" name="矩形 49"/>
          <p:cNvSpPr/>
          <p:nvPr/>
        </p:nvSpPr>
        <p:spPr>
          <a:xfrm>
            <a:off x="626259" y="2111408"/>
            <a:ext cx="4156356" cy="316094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1" name="椭圆 50"/>
          <p:cNvSpPr/>
          <p:nvPr/>
        </p:nvSpPr>
        <p:spPr>
          <a:xfrm>
            <a:off x="458072" y="205718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p:txBody>
      </p:sp>
      <p:sp>
        <p:nvSpPr>
          <p:cNvPr id="52" name="矩形 51"/>
          <p:cNvSpPr/>
          <p:nvPr/>
        </p:nvSpPr>
        <p:spPr>
          <a:xfrm>
            <a:off x="4824256" y="2111408"/>
            <a:ext cx="746376" cy="3451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3" name="矩形 52"/>
          <p:cNvSpPr/>
          <p:nvPr/>
        </p:nvSpPr>
        <p:spPr>
          <a:xfrm>
            <a:off x="5594504" y="2469263"/>
            <a:ext cx="1196213" cy="3810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4" name="椭圆 53"/>
          <p:cNvSpPr/>
          <p:nvPr/>
        </p:nvSpPr>
        <p:spPr>
          <a:xfrm>
            <a:off x="5491779" y="200224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p:txBody>
      </p:sp>
      <p:sp>
        <p:nvSpPr>
          <p:cNvPr id="55" name="椭圆 54"/>
          <p:cNvSpPr/>
          <p:nvPr/>
        </p:nvSpPr>
        <p:spPr>
          <a:xfrm>
            <a:off x="6608303" y="232631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p:txBody>
      </p:sp>
      <p:sp>
        <p:nvSpPr>
          <p:cNvPr id="56" name="矩形 55"/>
          <p:cNvSpPr/>
          <p:nvPr/>
        </p:nvSpPr>
        <p:spPr>
          <a:xfrm>
            <a:off x="4824256" y="2923775"/>
            <a:ext cx="1966461" cy="234857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7" name="椭圆 56"/>
          <p:cNvSpPr/>
          <p:nvPr/>
        </p:nvSpPr>
        <p:spPr>
          <a:xfrm>
            <a:off x="4844028" y="267373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6825446" y="3659539"/>
            <a:ext cx="1392788" cy="1711797"/>
            <a:chOff x="6825446" y="3659539"/>
            <a:chExt cx="1392788" cy="1711797"/>
          </a:xfrm>
        </p:grpSpPr>
        <p:pic>
          <p:nvPicPr>
            <p:cNvPr id="35" name="图片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36" name="矩形 35"/>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37" name="矩形 36"/>
            <p:cNvSpPr/>
            <p:nvPr/>
          </p:nvSpPr>
          <p:spPr>
            <a:xfrm>
              <a:off x="6939582" y="3821417"/>
              <a:ext cx="1013957" cy="97657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8" name="椭圆 37"/>
            <p:cNvSpPr/>
            <p:nvPr/>
          </p:nvSpPr>
          <p:spPr>
            <a:xfrm>
              <a:off x="6825446" y="365953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8</a:t>
              </a:r>
              <a:endParaRPr lang="zh-CN" altLang="en-US" dirty="0">
                <a:latin typeface="微软雅黑" panose="020B0503020204020204" pitchFamily="34" charset="-122"/>
                <a:ea typeface="微软雅黑" panose="020B0503020204020204" pitchFamily="34" charset="-122"/>
              </a:endParaRPr>
            </a:p>
          </p:txBody>
        </p:sp>
        <p:sp>
          <p:nvSpPr>
            <p:cNvPr id="39" name="矩形 38"/>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sp>
          <p:nvSpPr>
            <p:cNvPr id="58" name="矩形 57"/>
            <p:cNvSpPr/>
            <p:nvPr/>
          </p:nvSpPr>
          <p:spPr>
            <a:xfrm>
              <a:off x="6868940" y="4924646"/>
              <a:ext cx="1195577" cy="44669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9" name="椭圆 58"/>
            <p:cNvSpPr/>
            <p:nvPr/>
          </p:nvSpPr>
          <p:spPr>
            <a:xfrm>
              <a:off x="7936011" y="483658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9</a:t>
              </a:r>
              <a:endParaRPr lang="zh-CN" altLang="en-US" dirty="0">
                <a:latin typeface="微软雅黑" panose="020B0503020204020204" pitchFamily="34" charset="-122"/>
                <a:ea typeface="微软雅黑" panose="020B0503020204020204" pitchFamily="34" charset="-122"/>
              </a:endParaRPr>
            </a:p>
          </p:txBody>
        </p:sp>
      </p:grpSp>
      <p:graphicFrame>
        <p:nvGraphicFramePr>
          <p:cNvPr id="60" name="표 26"/>
          <p:cNvGraphicFramePr>
            <a:graphicFrameLocks noGrp="1"/>
          </p:cNvGraphicFramePr>
          <p:nvPr>
            <p:extLst>
              <p:ext uri="{D42A27DB-BD31-4B8C-83A1-F6EECF244321}">
                <p14:modId xmlns:p14="http://schemas.microsoft.com/office/powerpoint/2010/main" val="3878474742"/>
              </p:ext>
            </p:extLst>
          </p:nvPr>
        </p:nvGraphicFramePr>
        <p:xfrm>
          <a:off x="8869339" y="923499"/>
          <a:ext cx="3053371" cy="5459284"/>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返回上一页</a:t>
                      </a:r>
                      <a:r>
                        <a:rPr lang="en-US" altLang="ko-KR" sz="1000" dirty="0">
                          <a:latin typeface="微软雅黑" panose="020B0503020204020204" pitchFamily="34" charset="-122"/>
                          <a:ea typeface="微软雅黑" panose="020B0503020204020204" pitchFamily="34" charset="-122"/>
                        </a:rPr>
                        <a:t>G</a:t>
                      </a:r>
                      <a:r>
                        <a:rPr lang="en-US" altLang="zh-CN" sz="1000" dirty="0">
                          <a:latin typeface="微软雅黑" panose="020B0503020204020204" pitchFamily="34" charset="-122"/>
                          <a:ea typeface="微软雅黑" panose="020B0503020204020204" pitchFamily="34" charset="-122"/>
                        </a:rPr>
                        <a:t>o back</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游戏名称</a:t>
                      </a:r>
                      <a:r>
                        <a:rPr lang="en-US" altLang="ko-KR" sz="1000" dirty="0">
                          <a:latin typeface="微软雅黑" panose="020B0503020204020204" pitchFamily="34" charset="-122"/>
                          <a:ea typeface="微软雅黑" panose="020B0503020204020204" pitchFamily="34" charset="-122"/>
                        </a:rPr>
                        <a:t>Game name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8902574"/>
                  </a:ext>
                </a:extLst>
              </a:tr>
              <a:tr h="209550">
                <a:tc>
                  <a:txBody>
                    <a:bodyPr/>
                    <a:lstStyle/>
                    <a:p>
                      <a:r>
                        <a:rPr lang="en-US" altLang="ko-KR" sz="1000" dirty="0">
                          <a:latin typeface="微软雅黑" panose="020B0503020204020204" pitchFamily="34" charset="-122"/>
                          <a:ea typeface="微软雅黑" panose="020B0503020204020204" pitchFamily="34" charset="-122"/>
                        </a:rPr>
                        <a:t>3.</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当前已选择的设备（缩略图显示）</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Selected</a:t>
                      </a:r>
                      <a:r>
                        <a:rPr lang="en-US" altLang="ko-KR" sz="1000" baseline="0" dirty="0">
                          <a:latin typeface="微软雅黑" panose="020B0503020204020204" pitchFamily="34" charset="-122"/>
                          <a:ea typeface="微软雅黑" panose="020B0503020204020204" pitchFamily="34" charset="-122"/>
                        </a:rPr>
                        <a:t> game(Display by t</a:t>
                      </a:r>
                      <a:r>
                        <a:rPr lang="en-US" altLang="ko-KR" sz="1000" dirty="0">
                          <a:latin typeface="微软雅黑" panose="020B0503020204020204" pitchFamily="34" charset="-122"/>
                          <a:ea typeface="微软雅黑" panose="020B0503020204020204" pitchFamily="34" charset="-122"/>
                        </a:rPr>
                        <a:t>humbnails)</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35423556"/>
                  </a:ext>
                </a:extLst>
              </a:tr>
              <a:tr h="209550">
                <a:tc>
                  <a:txBody>
                    <a:bodyPr/>
                    <a:lstStyle/>
                    <a:p>
                      <a:r>
                        <a:rPr lang="en-US" altLang="ko-KR" sz="1000" dirty="0">
                          <a:latin typeface="微软雅黑" panose="020B0503020204020204" pitchFamily="34" charset="-122"/>
                          <a:ea typeface="微软雅黑" panose="020B0503020204020204" pitchFamily="34" charset="-122"/>
                        </a:rPr>
                        <a:t>4.</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游戏图片</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视频</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Game</a:t>
                      </a:r>
                      <a:r>
                        <a:rPr lang="en-US" altLang="ko-KR" sz="1000" baseline="0" dirty="0">
                          <a:latin typeface="微软雅黑" panose="020B0503020204020204" pitchFamily="34" charset="-122"/>
                          <a:ea typeface="微软雅黑" panose="020B0503020204020204" pitchFamily="34" charset="-122"/>
                        </a:rPr>
                        <a:t> picture/video</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51717960"/>
                  </a:ext>
                </a:extLst>
              </a:tr>
              <a:tr h="209550">
                <a:tc>
                  <a:txBody>
                    <a:bodyPr/>
                    <a:lstStyle/>
                    <a:p>
                      <a:r>
                        <a:rPr lang="en-US" altLang="ko-KR" sz="1000" dirty="0">
                          <a:latin typeface="微软雅黑" panose="020B0503020204020204" pitchFamily="34" charset="-122"/>
                          <a:ea typeface="微软雅黑" panose="020B0503020204020204" pitchFamily="34" charset="-122"/>
                        </a:rPr>
                        <a:t>5.</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游戏价格</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Game p</a:t>
                      </a:r>
                      <a:r>
                        <a:rPr lang="en-US" altLang="zh-CN" sz="1000" baseline="0" dirty="0">
                          <a:latin typeface="微软雅黑" panose="020B0503020204020204" pitchFamily="34" charset="-122"/>
                          <a:ea typeface="微软雅黑" panose="020B0503020204020204" pitchFamily="34" charset="-122"/>
                        </a:rPr>
                        <a:t>rice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zh-CN" sz="1000" dirty="0">
                          <a:latin typeface="微软雅黑" panose="020B0503020204020204" pitchFamily="34" charset="-122"/>
                          <a:ea typeface="微软雅黑" panose="020B0503020204020204" pitchFamily="34" charset="-122"/>
                        </a:rPr>
                        <a:t>6.</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开始游戏按钮</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Start </a:t>
                      </a:r>
                      <a:r>
                        <a:rPr lang="en-US" altLang="zh-CN" sz="1000" dirty="0">
                          <a:latin typeface="微软雅黑" panose="020B0503020204020204" pitchFamily="34" charset="-122"/>
                          <a:ea typeface="微软雅黑" panose="020B0503020204020204" pitchFamily="34" charset="-122"/>
                        </a:rPr>
                        <a:t>g</a:t>
                      </a:r>
                      <a:r>
                        <a:rPr lang="en-US" altLang="ko-KR" sz="1000" dirty="0">
                          <a:latin typeface="微软雅黑" panose="020B0503020204020204" pitchFamily="34" charset="-122"/>
                          <a:ea typeface="微软雅黑" panose="020B0503020204020204" pitchFamily="34" charset="-122"/>
                        </a:rPr>
                        <a:t>ame </a:t>
                      </a:r>
                      <a:r>
                        <a:rPr lang="en-US" altLang="zh-CN" sz="1000" dirty="0">
                          <a:latin typeface="微软雅黑" panose="020B0503020204020204" pitchFamily="34" charset="-122"/>
                          <a:ea typeface="微软雅黑" panose="020B0503020204020204" pitchFamily="34" charset="-122"/>
                        </a:rPr>
                        <a:t>button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7554960"/>
                  </a:ext>
                </a:extLst>
              </a:tr>
              <a:tr h="209550">
                <a:tc>
                  <a:txBody>
                    <a:bodyPr/>
                    <a:lstStyle/>
                    <a:p>
                      <a:r>
                        <a:rPr lang="en-US" altLang="zh-CN" sz="1000" dirty="0">
                          <a:latin typeface="微软雅黑" panose="020B0503020204020204" pitchFamily="34" charset="-122"/>
                          <a:ea typeface="微软雅黑" panose="020B0503020204020204" pitchFamily="34" charset="-122"/>
                        </a:rPr>
                        <a:t>7.</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游戏介绍</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Game introduction</a:t>
                      </a:r>
                    </a:p>
                    <a:p>
                      <a:r>
                        <a:rPr lang="zh-CN" altLang="en-US" sz="1000" dirty="0">
                          <a:latin typeface="微软雅黑" panose="020B0503020204020204" pitchFamily="34" charset="-122"/>
                          <a:ea typeface="微软雅黑" panose="020B0503020204020204" pitchFamily="34" charset="-122"/>
                        </a:rPr>
                        <a:t>游戏相关属性</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Game information</a:t>
                      </a:r>
                    </a:p>
                    <a:p>
                      <a:pPr marL="228600" indent="-228600">
                        <a:buFont typeface="Wingdings" panose="05000000000000000000" pitchFamily="2" charset="2"/>
                        <a:buChar char="Ø"/>
                      </a:pPr>
                      <a:r>
                        <a:rPr lang="ko-KR" altLang="en-US" sz="1000" dirty="0">
                          <a:latin typeface="微软雅黑" panose="020B0503020204020204" pitchFamily="34" charset="-122"/>
                        </a:rPr>
                        <a:t>游戏开发者（内容提供者</a:t>
                      </a:r>
                      <a:r>
                        <a:rPr lang="en-US" altLang="ko-KR" sz="1000" dirty="0">
                          <a:latin typeface="微软雅黑" panose="020B0503020204020204" pitchFamily="34" charset="-122"/>
                          <a:ea typeface="微软雅黑" panose="020B0503020204020204" pitchFamily="34" charset="-122"/>
                        </a:rPr>
                        <a:t>/</a:t>
                      </a:r>
                      <a:r>
                        <a:rPr lang="ko-KR" altLang="en-US" sz="1000" dirty="0">
                          <a:latin typeface="微软雅黑" panose="020B0503020204020204" pitchFamily="34" charset="-122"/>
                        </a:rPr>
                        <a:t>制作者</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上传者</a:t>
                      </a:r>
                      <a:r>
                        <a:rPr lang="ko-KR" altLang="en-US" sz="1000" dirty="0">
                          <a:latin typeface="微软雅黑" panose="020B0503020204020204" pitchFamily="34" charset="-122"/>
                        </a:rPr>
                        <a:t>）</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Developer/Upload</a:t>
                      </a:r>
                      <a:r>
                        <a:rPr lang="en-US" altLang="ko-KR" sz="1000" baseline="0" dirty="0">
                          <a:latin typeface="微软雅黑" panose="020B0503020204020204" pitchFamily="34" charset="-122"/>
                          <a:ea typeface="微软雅黑" panose="020B0503020204020204" pitchFamily="34" charset="-122"/>
                        </a:rPr>
                        <a:t> by</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适用年龄段</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baseline="0" dirty="0">
                          <a:latin typeface="微软雅黑" panose="020B0503020204020204" pitchFamily="34" charset="-122"/>
                          <a:ea typeface="微软雅黑" panose="020B0503020204020204" pitchFamily="34" charset="-122"/>
                        </a:rPr>
                        <a:t>      </a:t>
                      </a:r>
                      <a:r>
                        <a:rPr lang="en-US" altLang="ko-KR" sz="1000" dirty="0">
                          <a:latin typeface="微软雅黑" panose="020B0503020204020204" pitchFamily="34" charset="-122"/>
                          <a:ea typeface="微软雅黑" panose="020B0503020204020204" pitchFamily="34" charset="-122"/>
                        </a:rPr>
                        <a:t>Suit</a:t>
                      </a:r>
                      <a:r>
                        <a:rPr lang="en-US" altLang="ko-KR" sz="1000" baseline="0" dirty="0">
                          <a:latin typeface="微软雅黑" panose="020B0503020204020204" pitchFamily="34" charset="-122"/>
                          <a:ea typeface="微软雅黑" panose="020B0503020204020204" pitchFamily="34" charset="-122"/>
                        </a:rPr>
                        <a:t> age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文件大小</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baseline="0" dirty="0">
                          <a:latin typeface="微软雅黑" panose="020B0503020204020204" pitchFamily="34" charset="-122"/>
                          <a:ea typeface="微软雅黑" panose="020B0503020204020204" pitchFamily="34" charset="-122"/>
                        </a:rPr>
                        <a:t>      File size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上传日期</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Upload date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版本号</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Game</a:t>
                      </a:r>
                      <a:r>
                        <a:rPr lang="en-US" altLang="ko-KR" sz="1000" baseline="0" dirty="0">
                          <a:latin typeface="微软雅黑" panose="020B0503020204020204" pitchFamily="34" charset="-122"/>
                          <a:ea typeface="微软雅黑" panose="020B0503020204020204" pitchFamily="34" charset="-122"/>
                        </a:rPr>
                        <a:t> version</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运行次数</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Run</a:t>
                      </a:r>
                      <a:r>
                        <a:rPr lang="en-US" altLang="ko-KR" sz="1000" baseline="0" dirty="0">
                          <a:latin typeface="微软雅黑" panose="020B0503020204020204" pitchFamily="34" charset="-122"/>
                          <a:ea typeface="微软雅黑" panose="020B0503020204020204" pitchFamily="34" charset="-122"/>
                        </a:rPr>
                        <a:t> times</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59856367"/>
                  </a:ext>
                </a:extLst>
              </a:tr>
              <a:tr h="209550">
                <a:tc>
                  <a:txBody>
                    <a:bodyPr/>
                    <a:lstStyle/>
                    <a:p>
                      <a:r>
                        <a:rPr lang="en-US" altLang="zh-CN" sz="1000" dirty="0">
                          <a:latin typeface="微软雅黑" panose="020B0503020204020204" pitchFamily="34" charset="-122"/>
                          <a:ea typeface="微软雅黑" panose="020B0503020204020204" pitchFamily="34" charset="-122"/>
                        </a:rPr>
                        <a:t>8</a:t>
                      </a:r>
                      <a:r>
                        <a:rPr lang="en-US" altLang="ko-KR" sz="1000" dirty="0">
                          <a:latin typeface="微软雅黑" panose="020B0503020204020204" pitchFamily="34" charset="-122"/>
                          <a:ea typeface="微软雅黑" panose="020B0503020204020204" pitchFamily="34" charset="-122"/>
                        </a:rPr>
                        <a:t>.</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会员登录二维码</a:t>
                      </a:r>
                      <a:endParaRPr lang="en-US" altLang="zh-CN" sz="1000" dirty="0">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ko-KR" sz="1000" dirty="0">
                          <a:latin typeface="微软雅黑" panose="020B0503020204020204" pitchFamily="34" charset="-122"/>
                          <a:ea typeface="微软雅黑" panose="020B0503020204020204" pitchFamily="34" charset="-122"/>
                        </a:rPr>
                        <a:t>M</a:t>
                      </a:r>
                      <a:r>
                        <a:rPr lang="en-US" altLang="zh-CN" sz="1000" dirty="0">
                          <a:latin typeface="微软雅黑" panose="020B0503020204020204" pitchFamily="34" charset="-122"/>
                          <a:ea typeface="微软雅黑" panose="020B0503020204020204" pitchFamily="34" charset="-122"/>
                        </a:rPr>
                        <a:t>ember scan</a:t>
                      </a:r>
                      <a:r>
                        <a:rPr lang="en-US" altLang="zh-CN" sz="1000" baseline="0" dirty="0">
                          <a:latin typeface="微软雅黑" panose="020B0503020204020204" pitchFamily="34" charset="-122"/>
                          <a:ea typeface="微软雅黑" panose="020B0503020204020204" pitchFamily="34" charset="-122"/>
                        </a:rPr>
                        <a:t> the QR code to Log in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62160544"/>
                  </a:ext>
                </a:extLst>
              </a:tr>
              <a:tr h="209550">
                <a:tc>
                  <a:txBody>
                    <a:bodyPr/>
                    <a:lstStyle/>
                    <a:p>
                      <a:r>
                        <a:rPr lang="en-US" altLang="zh-CN" sz="1000" dirty="0">
                          <a:latin typeface="微软雅黑" panose="020B0503020204020204" pitchFamily="34" charset="-122"/>
                          <a:ea typeface="微软雅黑" panose="020B0503020204020204" pitchFamily="34" charset="-122"/>
                        </a:rPr>
                        <a:t>9.</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000" dirty="0">
                          <a:latin typeface="微软雅黑" panose="020B0503020204020204" pitchFamily="34" charset="-122"/>
                          <a:ea typeface="微软雅黑" panose="020B0503020204020204" pitchFamily="34" charset="-122"/>
                        </a:rPr>
                        <a:t>其他方式登录</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支付</a:t>
                      </a:r>
                      <a:endParaRPr lang="en-US" altLang="zh-CN" sz="1000" dirty="0">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ko-KR" sz="1000" dirty="0">
                          <a:latin typeface="微软雅黑" panose="020B0503020204020204" pitchFamily="34" charset="-122"/>
                          <a:ea typeface="微软雅黑" panose="020B0503020204020204" pitchFamily="34" charset="-122"/>
                        </a:rPr>
                        <a:t>O</a:t>
                      </a:r>
                      <a:r>
                        <a:rPr lang="en-US" altLang="zh-CN" sz="1000" dirty="0">
                          <a:latin typeface="微软雅黑" panose="020B0503020204020204" pitchFamily="34" charset="-122"/>
                          <a:ea typeface="微软雅黑" panose="020B0503020204020204" pitchFamily="34" charset="-122"/>
                        </a:rPr>
                        <a:t>thers login and</a:t>
                      </a:r>
                      <a:r>
                        <a:rPr lang="en-US" altLang="zh-CN" sz="1000" baseline="0" dirty="0">
                          <a:latin typeface="微软雅黑" panose="020B0503020204020204" pitchFamily="34" charset="-122"/>
                          <a:ea typeface="微软雅黑" panose="020B0503020204020204" pitchFamily="34" charset="-122"/>
                        </a:rPr>
                        <a:t> payment way</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3323620"/>
                  </a:ext>
                </a:extLst>
              </a:tr>
            </a:tbl>
          </a:graphicData>
        </a:graphic>
      </p:graphicFrame>
    </p:spTree>
    <p:extLst>
      <p:ext uri="{BB962C8B-B14F-4D97-AF65-F5344CB8AC3E}">
        <p14:creationId xmlns:p14="http://schemas.microsoft.com/office/powerpoint/2010/main" val="22553886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ko-KR" dirty="0"/>
              <a:t>Member pay and log in by 87 App</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1385307510"/>
              </p:ext>
            </p:extLst>
          </p:nvPr>
        </p:nvGraphicFramePr>
        <p:xfrm>
          <a:off x="8869339" y="1074420"/>
          <a:ext cx="3053371" cy="10735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会员使用</a:t>
                      </a:r>
                      <a:r>
                        <a:rPr lang="en-US" altLang="zh-CN" sz="1000" dirty="0">
                          <a:latin typeface="微软雅黑" panose="020B0503020204020204" pitchFamily="34" charset="-122"/>
                          <a:ea typeface="微软雅黑" panose="020B0503020204020204" pitchFamily="34" charset="-122"/>
                        </a:rPr>
                        <a:t>87APP</a:t>
                      </a:r>
                      <a:r>
                        <a:rPr lang="zh-CN" altLang="en-US" sz="1000" dirty="0">
                          <a:latin typeface="微软雅黑" panose="020B0503020204020204" pitchFamily="34" charset="-122"/>
                          <a:ea typeface="微软雅黑" panose="020B0503020204020204" pitchFamily="34" charset="-122"/>
                        </a:rPr>
                        <a:t>扫描二维码支付</a:t>
                      </a:r>
                      <a:r>
                        <a:rPr lang="en-US" altLang="zh-CN" sz="1000" dirty="0">
                          <a:latin typeface="微软雅黑" panose="020B0503020204020204" pitchFamily="34" charset="-122"/>
                          <a:ea typeface="微软雅黑" panose="020B0503020204020204" pitchFamily="34" charset="-122"/>
                        </a:rPr>
                        <a:t>&amp;</a:t>
                      </a:r>
                      <a:r>
                        <a:rPr lang="zh-CN" altLang="en-US" sz="1000" dirty="0">
                          <a:latin typeface="微软雅黑" panose="020B0503020204020204" pitchFamily="34" charset="-122"/>
                          <a:ea typeface="微软雅黑" panose="020B0503020204020204" pitchFamily="34" charset="-122"/>
                        </a:rPr>
                        <a:t>登录</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M</a:t>
                      </a:r>
                      <a:r>
                        <a:rPr lang="en-US" altLang="zh-CN" sz="1000" dirty="0">
                          <a:latin typeface="微软雅黑" panose="020B0503020204020204" pitchFamily="34" charset="-122"/>
                          <a:ea typeface="微软雅黑" panose="020B0503020204020204" pitchFamily="34" charset="-122"/>
                        </a:rPr>
                        <a:t>ember scan</a:t>
                      </a:r>
                      <a:r>
                        <a:rPr lang="en-US" altLang="zh-CN" sz="1000" baseline="0" dirty="0">
                          <a:latin typeface="微软雅黑" panose="020B0503020204020204" pitchFamily="34" charset="-122"/>
                          <a:ea typeface="微软雅黑" panose="020B0503020204020204" pitchFamily="34" charset="-122"/>
                        </a:rPr>
                        <a:t> the QR code to pay and Log in by 87 APP</a:t>
                      </a:r>
                    </a:p>
                    <a:p>
                      <a:r>
                        <a:rPr lang="zh-CN" altLang="en-US" sz="1000" i="1" baseline="0" dirty="0">
                          <a:latin typeface="微软雅黑" panose="020B0503020204020204" pitchFamily="34" charset="-122"/>
                          <a:ea typeface="微软雅黑" panose="020B0503020204020204" pitchFamily="34" charset="-122"/>
                        </a:rPr>
                        <a:t>可选操作</a:t>
                      </a:r>
                      <a:endParaRPr lang="en-US" altLang="zh-CN" sz="1000" i="1" baseline="0" dirty="0">
                        <a:latin typeface="微软雅黑" panose="020B0503020204020204" pitchFamily="34" charset="-122"/>
                        <a:ea typeface="微软雅黑" panose="020B0503020204020204" pitchFamily="34" charset="-122"/>
                      </a:endParaRPr>
                    </a:p>
                    <a:p>
                      <a:r>
                        <a:rPr lang="en-US" altLang="ko-KR" sz="1000" i="1" dirty="0">
                          <a:latin typeface="微软雅黑" panose="020B0503020204020204" pitchFamily="34" charset="-122"/>
                          <a:ea typeface="微软雅黑" panose="020B0503020204020204" pitchFamily="34" charset="-122"/>
                        </a:rPr>
                        <a:t>Optional operation</a:t>
                      </a:r>
                      <a:endParaRPr lang="ko-KR" altLang="en-US" sz="1000" i="1"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9" name="矩形 18"/>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40" name="组合 39"/>
          <p:cNvGrpSpPr/>
          <p:nvPr/>
        </p:nvGrpSpPr>
        <p:grpSpPr>
          <a:xfrm>
            <a:off x="7054201" y="2135390"/>
            <a:ext cx="816746" cy="893336"/>
            <a:chOff x="5359606" y="2405848"/>
            <a:chExt cx="1103264" cy="1225119"/>
          </a:xfrm>
        </p:grpSpPr>
        <p:sp>
          <p:nvSpPr>
            <p:cNvPr id="41" name="矩形 40"/>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42" name="图片 4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43" name="矩形 42"/>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21" name="组合 20"/>
          <p:cNvGrpSpPr/>
          <p:nvPr/>
        </p:nvGrpSpPr>
        <p:grpSpPr>
          <a:xfrm>
            <a:off x="6825446" y="3659539"/>
            <a:ext cx="1230381" cy="1624771"/>
            <a:chOff x="6825446" y="3659539"/>
            <a:chExt cx="1230381" cy="1624771"/>
          </a:xfrm>
        </p:grpSpPr>
        <p:pic>
          <p:nvPicPr>
            <p:cNvPr id="23" name="图片 2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24" name="矩形 23"/>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25" name="矩形 24"/>
            <p:cNvSpPr/>
            <p:nvPr/>
          </p:nvSpPr>
          <p:spPr>
            <a:xfrm>
              <a:off x="6939582" y="3821417"/>
              <a:ext cx="1013957" cy="97657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6" name="椭圆 25"/>
            <p:cNvSpPr/>
            <p:nvPr/>
          </p:nvSpPr>
          <p:spPr>
            <a:xfrm>
              <a:off x="6825446" y="365953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27" name="矩形 26"/>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spTree>
    <p:extLst>
      <p:ext uri="{BB962C8B-B14F-4D97-AF65-F5344CB8AC3E}">
        <p14:creationId xmlns:p14="http://schemas.microsoft.com/office/powerpoint/2010/main" val="3951795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Revision History-1</a:t>
            </a:r>
            <a:endParaRPr lang="zh-CN" altLang="en-US" dirty="0"/>
          </a:p>
        </p:txBody>
      </p:sp>
      <p:graphicFrame>
        <p:nvGraphicFramePr>
          <p:cNvPr id="3" name="表格 2"/>
          <p:cNvGraphicFramePr>
            <a:graphicFrameLocks noGrp="1"/>
          </p:cNvGraphicFramePr>
          <p:nvPr>
            <p:extLst>
              <p:ext uri="{D42A27DB-BD31-4B8C-83A1-F6EECF244321}">
                <p14:modId xmlns:p14="http://schemas.microsoft.com/office/powerpoint/2010/main" val="3191778016"/>
              </p:ext>
            </p:extLst>
          </p:nvPr>
        </p:nvGraphicFramePr>
        <p:xfrm>
          <a:off x="2032000" y="1474269"/>
          <a:ext cx="8128000" cy="4206240"/>
        </p:xfrm>
        <a:graphic>
          <a:graphicData uri="http://schemas.openxmlformats.org/drawingml/2006/table">
            <a:tbl>
              <a:tblPr firstRow="1" bandRow="1">
                <a:tableStyleId>{073A0DAA-6AF3-43AB-8588-CEC1D06C72B9}</a:tableStyleId>
              </a:tblPr>
              <a:tblGrid>
                <a:gridCol w="1215357">
                  <a:extLst>
                    <a:ext uri="{9D8B030D-6E8A-4147-A177-3AD203B41FA5}">
                      <a16:colId xmlns:a16="http://schemas.microsoft.com/office/drawing/2014/main" val="330027714"/>
                    </a:ext>
                  </a:extLst>
                </a:gridCol>
                <a:gridCol w="1287262">
                  <a:extLst>
                    <a:ext uri="{9D8B030D-6E8A-4147-A177-3AD203B41FA5}">
                      <a16:colId xmlns:a16="http://schemas.microsoft.com/office/drawing/2014/main" val="1285207525"/>
                    </a:ext>
                  </a:extLst>
                </a:gridCol>
                <a:gridCol w="2982897">
                  <a:extLst>
                    <a:ext uri="{9D8B030D-6E8A-4147-A177-3AD203B41FA5}">
                      <a16:colId xmlns:a16="http://schemas.microsoft.com/office/drawing/2014/main" val="386924710"/>
                    </a:ext>
                  </a:extLst>
                </a:gridCol>
                <a:gridCol w="1287262">
                  <a:extLst>
                    <a:ext uri="{9D8B030D-6E8A-4147-A177-3AD203B41FA5}">
                      <a16:colId xmlns:a16="http://schemas.microsoft.com/office/drawing/2014/main" val="821413135"/>
                    </a:ext>
                  </a:extLst>
                </a:gridCol>
                <a:gridCol w="1355222">
                  <a:extLst>
                    <a:ext uri="{9D8B030D-6E8A-4147-A177-3AD203B41FA5}">
                      <a16:colId xmlns:a16="http://schemas.microsoft.com/office/drawing/2014/main" val="3679279605"/>
                    </a:ext>
                  </a:extLst>
                </a:gridCol>
              </a:tblGrid>
              <a:tr h="420763">
                <a:tc>
                  <a:txBody>
                    <a:bodyPr/>
                    <a:lstStyle/>
                    <a:p>
                      <a:pPr algn="ctr"/>
                      <a:r>
                        <a:rPr lang="zh-CN" altLang="en-US" sz="1200" b="0" dirty="0">
                          <a:latin typeface="微软雅黑" panose="020B0503020204020204" pitchFamily="34" charset="-122"/>
                          <a:ea typeface="微软雅黑" panose="020B0503020204020204" pitchFamily="34" charset="-122"/>
                        </a:rPr>
                        <a:t>版本号</a:t>
                      </a:r>
                      <a:endParaRPr lang="en-US" altLang="zh-CN" sz="1200" b="0" dirty="0">
                        <a:latin typeface="微软雅黑" panose="020B0503020204020204" pitchFamily="34" charset="-122"/>
                        <a:ea typeface="微软雅黑" panose="020B0503020204020204" pitchFamily="34" charset="-122"/>
                      </a:endParaRPr>
                    </a:p>
                    <a:p>
                      <a:pPr algn="ctr"/>
                      <a:r>
                        <a:rPr lang="en-US" altLang="zh-CN" sz="1200" b="0" dirty="0">
                          <a:latin typeface="微软雅黑" panose="020B0503020204020204" pitchFamily="34" charset="-122"/>
                          <a:ea typeface="微软雅黑" panose="020B0503020204020204" pitchFamily="34" charset="-122"/>
                        </a:rPr>
                        <a:t>Version</a:t>
                      </a:r>
                      <a:endParaRPr lang="zh-CN" altLang="en-US" sz="1200" b="0" dirty="0">
                        <a:latin typeface="微软雅黑" panose="020B0503020204020204" pitchFamily="34" charset="-122"/>
                        <a:ea typeface="微软雅黑" panose="020B0503020204020204" pitchFamily="34" charset="-122"/>
                      </a:endParaRPr>
                    </a:p>
                  </a:txBody>
                  <a:tcPr>
                    <a:solidFill>
                      <a:srgbClr val="AC2324"/>
                    </a:solidFill>
                  </a:tcPr>
                </a:tc>
                <a:tc>
                  <a:txBody>
                    <a:bodyPr/>
                    <a:lstStyle/>
                    <a:p>
                      <a:pPr algn="ctr"/>
                      <a:r>
                        <a:rPr lang="zh-CN" altLang="en-US" sz="1200" b="0" dirty="0">
                          <a:latin typeface="微软雅黑" panose="020B0503020204020204" pitchFamily="34" charset="-122"/>
                          <a:ea typeface="微软雅黑" panose="020B0503020204020204" pitchFamily="34" charset="-122"/>
                        </a:rPr>
                        <a:t>变化状态</a:t>
                      </a:r>
                      <a:endParaRPr lang="en-US" altLang="zh-CN" sz="1200" b="0" dirty="0">
                        <a:latin typeface="微软雅黑" panose="020B0503020204020204" pitchFamily="34" charset="-122"/>
                        <a:ea typeface="微软雅黑" panose="020B0503020204020204" pitchFamily="34" charset="-122"/>
                      </a:endParaRPr>
                    </a:p>
                    <a:p>
                      <a:pPr algn="ctr"/>
                      <a:r>
                        <a:rPr lang="en-US" altLang="zh-CN" sz="1200" b="0" dirty="0">
                          <a:latin typeface="微软雅黑" panose="020B0503020204020204" pitchFamily="34" charset="-122"/>
                          <a:ea typeface="微软雅黑" panose="020B0503020204020204" pitchFamily="34" charset="-122"/>
                        </a:rPr>
                        <a:t>Status</a:t>
                      </a:r>
                      <a:endParaRPr lang="zh-CN" altLang="en-US" sz="1200" b="0" dirty="0">
                        <a:latin typeface="微软雅黑" panose="020B0503020204020204" pitchFamily="34" charset="-122"/>
                        <a:ea typeface="微软雅黑" panose="020B0503020204020204" pitchFamily="34" charset="-122"/>
                      </a:endParaRPr>
                    </a:p>
                  </a:txBody>
                  <a:tcPr>
                    <a:solidFill>
                      <a:srgbClr val="AC2324"/>
                    </a:solidFill>
                  </a:tcPr>
                </a:tc>
                <a:tc>
                  <a:txBody>
                    <a:bodyPr/>
                    <a:lstStyle/>
                    <a:p>
                      <a:pPr algn="ctr"/>
                      <a:r>
                        <a:rPr lang="zh-CN" altLang="en-US" sz="1200" b="0" dirty="0">
                          <a:latin typeface="微软雅黑" panose="020B0503020204020204" pitchFamily="34" charset="-122"/>
                          <a:ea typeface="微软雅黑" panose="020B0503020204020204" pitchFamily="34" charset="-122"/>
                        </a:rPr>
                        <a:t>简要说明</a:t>
                      </a:r>
                      <a:endParaRPr lang="en-US" altLang="zh-CN" sz="1200" b="0" dirty="0">
                        <a:latin typeface="微软雅黑" panose="020B0503020204020204" pitchFamily="34" charset="-122"/>
                        <a:ea typeface="微软雅黑" panose="020B0503020204020204" pitchFamily="34" charset="-122"/>
                      </a:endParaRPr>
                    </a:p>
                    <a:p>
                      <a:pPr algn="ctr"/>
                      <a:r>
                        <a:rPr lang="en-US" altLang="zh-CN" sz="1200" b="0" dirty="0">
                          <a:latin typeface="微软雅黑" panose="020B0503020204020204" pitchFamily="34" charset="-122"/>
                          <a:ea typeface="微软雅黑" panose="020B0503020204020204" pitchFamily="34" charset="-122"/>
                        </a:rPr>
                        <a:t>Brief introduction</a:t>
                      </a:r>
                      <a:endParaRPr lang="zh-CN" altLang="en-US" sz="1200" b="0" dirty="0">
                        <a:latin typeface="微软雅黑" panose="020B0503020204020204" pitchFamily="34" charset="-122"/>
                        <a:ea typeface="微软雅黑" panose="020B0503020204020204" pitchFamily="34" charset="-122"/>
                      </a:endParaRPr>
                    </a:p>
                  </a:txBody>
                  <a:tcPr>
                    <a:solidFill>
                      <a:srgbClr val="AC2324"/>
                    </a:solidFill>
                  </a:tcPr>
                </a:tc>
                <a:tc>
                  <a:txBody>
                    <a:bodyPr/>
                    <a:lstStyle/>
                    <a:p>
                      <a:pPr algn="ctr"/>
                      <a:r>
                        <a:rPr lang="zh-CN" altLang="en-US" sz="1200" b="0" dirty="0">
                          <a:latin typeface="微软雅黑" panose="020B0503020204020204" pitchFamily="34" charset="-122"/>
                          <a:ea typeface="微软雅黑" panose="020B0503020204020204" pitchFamily="34" charset="-122"/>
                        </a:rPr>
                        <a:t>日期</a:t>
                      </a:r>
                      <a:endParaRPr lang="en-US" altLang="zh-CN" sz="1200" b="0" dirty="0">
                        <a:latin typeface="微软雅黑" panose="020B0503020204020204" pitchFamily="34" charset="-122"/>
                        <a:ea typeface="微软雅黑" panose="020B0503020204020204" pitchFamily="34" charset="-122"/>
                      </a:endParaRPr>
                    </a:p>
                    <a:p>
                      <a:pPr algn="ctr"/>
                      <a:r>
                        <a:rPr lang="en-US" altLang="zh-CN" sz="1200" b="0" dirty="0">
                          <a:latin typeface="微软雅黑" panose="020B0503020204020204" pitchFamily="34" charset="-122"/>
                          <a:ea typeface="微软雅黑" panose="020B0503020204020204" pitchFamily="34" charset="-122"/>
                        </a:rPr>
                        <a:t>Date</a:t>
                      </a:r>
                      <a:endParaRPr lang="zh-CN" altLang="en-US" sz="1200" b="0" dirty="0">
                        <a:latin typeface="微软雅黑" panose="020B0503020204020204" pitchFamily="34" charset="-122"/>
                        <a:ea typeface="微软雅黑" panose="020B0503020204020204" pitchFamily="34" charset="-122"/>
                      </a:endParaRPr>
                    </a:p>
                  </a:txBody>
                  <a:tcPr>
                    <a:solidFill>
                      <a:srgbClr val="AC2324"/>
                    </a:solidFill>
                  </a:tcPr>
                </a:tc>
                <a:tc>
                  <a:txBody>
                    <a:bodyPr/>
                    <a:lstStyle/>
                    <a:p>
                      <a:pPr algn="ctr"/>
                      <a:r>
                        <a:rPr lang="zh-CN" altLang="en-US" sz="1200" b="0" dirty="0">
                          <a:latin typeface="微软雅黑" panose="020B0503020204020204" pitchFamily="34" charset="-122"/>
                          <a:ea typeface="微软雅黑" panose="020B0503020204020204" pitchFamily="34" charset="-122"/>
                        </a:rPr>
                        <a:t>变更人</a:t>
                      </a:r>
                      <a:endParaRPr lang="en-US" altLang="zh-CN" sz="1200" b="0" dirty="0">
                        <a:latin typeface="微软雅黑" panose="020B0503020204020204" pitchFamily="34" charset="-122"/>
                        <a:ea typeface="微软雅黑" panose="020B0503020204020204" pitchFamily="34" charset="-122"/>
                      </a:endParaRPr>
                    </a:p>
                    <a:p>
                      <a:pPr algn="ctr"/>
                      <a:r>
                        <a:rPr lang="en-US" altLang="zh-CN" sz="1200" b="0" dirty="0">
                          <a:latin typeface="微软雅黑" panose="020B0503020204020204" pitchFamily="34" charset="-122"/>
                          <a:ea typeface="微软雅黑" panose="020B0503020204020204" pitchFamily="34" charset="-122"/>
                        </a:rPr>
                        <a:t>Change by</a:t>
                      </a:r>
                      <a:endParaRPr lang="zh-CN" altLang="en-US" sz="1200" b="0" dirty="0">
                        <a:latin typeface="微软雅黑" panose="020B0503020204020204" pitchFamily="34" charset="-122"/>
                        <a:ea typeface="微软雅黑" panose="020B0503020204020204" pitchFamily="34" charset="-122"/>
                      </a:endParaRPr>
                    </a:p>
                  </a:txBody>
                  <a:tcPr>
                    <a:solidFill>
                      <a:srgbClr val="AC2324"/>
                    </a:solidFill>
                  </a:tcPr>
                </a:tc>
                <a:extLst>
                  <a:ext uri="{0D108BD9-81ED-4DB2-BD59-A6C34878D82A}">
                    <a16:rowId xmlns:a16="http://schemas.microsoft.com/office/drawing/2014/main" val="1603095914"/>
                  </a:ext>
                </a:extLst>
              </a:tr>
              <a:tr h="268283">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V1.1.0</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A</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l">
                        <a:lnSpc>
                          <a:spcPct val="150000"/>
                        </a:lnSpc>
                      </a:pPr>
                      <a:r>
                        <a:rPr lang="en-US" altLang="zh-CN" sz="1000" dirty="0">
                          <a:latin typeface="微软雅黑" panose="020B0503020204020204" pitchFamily="34" charset="-122"/>
                          <a:ea typeface="微软雅黑" panose="020B0503020204020204" pitchFamily="34" charset="-122"/>
                        </a:rPr>
                        <a:t>Create</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2016-02-24</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Oliver Wang</a:t>
                      </a:r>
                      <a:endParaRPr lang="zh-CN" altLang="en-US" sz="1000" dirty="0">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13095908"/>
                  </a:ext>
                </a:extLst>
              </a:tr>
              <a:tr h="268283">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V1.2.0</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A</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l">
                        <a:lnSpc>
                          <a:spcPct val="150000"/>
                        </a:lnSpc>
                      </a:pPr>
                      <a:r>
                        <a:rPr lang="en-US" altLang="zh-CN" sz="1000" dirty="0">
                          <a:latin typeface="微软雅黑" panose="020B0503020204020204" pitchFamily="34" charset="-122"/>
                          <a:ea typeface="微软雅黑" panose="020B0503020204020204" pitchFamily="34" charset="-122"/>
                        </a:rPr>
                        <a:t>Add</a:t>
                      </a:r>
                      <a:r>
                        <a:rPr lang="en-US" altLang="zh-CN" sz="1000" baseline="0" dirty="0">
                          <a:latin typeface="微软雅黑" panose="020B0503020204020204" pitchFamily="34" charset="-122"/>
                          <a:ea typeface="微软雅黑" panose="020B0503020204020204" pitchFamily="34" charset="-122"/>
                        </a:rPr>
                        <a:t> Alipay</a:t>
                      </a:r>
                      <a:endParaRPr lang="en-US" altLang="zh-CN"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2016-03-03</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Oliver Wang</a:t>
                      </a:r>
                      <a:endParaRPr lang="zh-CN" altLang="en-US" sz="1000" dirty="0">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2835143799"/>
                  </a:ext>
                </a:extLst>
              </a:tr>
              <a:tr h="268283">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V1.3.0</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A/D/M</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l">
                        <a:lnSpc>
                          <a:spcPct val="150000"/>
                        </a:lnSpc>
                      </a:pPr>
                      <a:r>
                        <a:rPr lang="en-US" altLang="zh-CN" sz="1000" dirty="0">
                          <a:latin typeface="微软雅黑" panose="020B0503020204020204" pitchFamily="34" charset="-122"/>
                          <a:ea typeface="微软雅黑" panose="020B0503020204020204" pitchFamily="34" charset="-122"/>
                        </a:rPr>
                        <a:t>Delete</a:t>
                      </a:r>
                      <a:r>
                        <a:rPr lang="en-US" altLang="zh-CN" sz="1000" baseline="0" dirty="0">
                          <a:latin typeface="微软雅黑" panose="020B0503020204020204" pitchFamily="34" charset="-122"/>
                          <a:ea typeface="微软雅黑" panose="020B0503020204020204" pitchFamily="34" charset="-122"/>
                        </a:rPr>
                        <a:t> Alipay and add member Log in, 87V8 update, Game update, Pause game, Stop game, Continue game etc.</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2016-03-31</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Oliver Wang</a:t>
                      </a:r>
                      <a:endParaRPr lang="zh-CN" altLang="en-US" sz="1000" dirty="0">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1757829042"/>
                  </a:ext>
                </a:extLst>
              </a:tr>
              <a:tr h="268283">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V1.3.1</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A/M/D</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l">
                        <a:lnSpc>
                          <a:spcPct val="150000"/>
                        </a:lnSpc>
                      </a:pPr>
                      <a:r>
                        <a:rPr lang="en-US" altLang="zh-CN" sz="1000" dirty="0">
                          <a:latin typeface="微软雅黑" panose="020B0503020204020204" pitchFamily="34" charset="-122"/>
                          <a:ea typeface="微软雅黑" panose="020B0503020204020204" pitchFamily="34" charset="-122"/>
                        </a:rPr>
                        <a:t>Delete game</a:t>
                      </a:r>
                      <a:r>
                        <a:rPr lang="en-US" altLang="zh-CN" sz="1000" baseline="0" dirty="0">
                          <a:latin typeface="微软雅黑" panose="020B0503020204020204" pitchFamily="34" charset="-122"/>
                          <a:ea typeface="微软雅黑" panose="020B0503020204020204" pitchFamily="34" charset="-122"/>
                        </a:rPr>
                        <a:t> update Manually, Modify member Log in, Delete Like, Delete Pause/Continue game and add pay and continue play, Add Game in progress scenes.</a:t>
                      </a: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2016-04-01</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Oliver Wang</a:t>
                      </a:r>
                      <a:endParaRPr lang="zh-CN" altLang="en-US" sz="1000" dirty="0">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3482071512"/>
                  </a:ext>
                </a:extLst>
              </a:tr>
              <a:tr h="268283">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V1.4.0</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A/M</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l">
                        <a:lnSpc>
                          <a:spcPct val="150000"/>
                        </a:lnSpc>
                      </a:pPr>
                      <a:r>
                        <a:rPr lang="en-US" altLang="zh-CN" sz="1000" dirty="0">
                          <a:latin typeface="微软雅黑" panose="020B0503020204020204" pitchFamily="34" charset="-122"/>
                          <a:ea typeface="微软雅黑" panose="020B0503020204020204" pitchFamily="34" charset="-122"/>
                        </a:rPr>
                        <a:t>According</a:t>
                      </a:r>
                      <a:r>
                        <a:rPr lang="en-US" altLang="zh-CN" sz="1000" baseline="0" dirty="0">
                          <a:latin typeface="微软雅黑" panose="020B0503020204020204" pitchFamily="34" charset="-122"/>
                          <a:ea typeface="微软雅黑" panose="020B0503020204020204" pitchFamily="34" charset="-122"/>
                        </a:rPr>
                        <a:t> to Berlin and David resolution to add and modify, The main is one Control Panel can control one or more device.</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2016-04-07</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Oliver Wang</a:t>
                      </a:r>
                      <a:endParaRPr lang="zh-CN" altLang="en-US" sz="1000" dirty="0">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3178122611"/>
                  </a:ext>
                </a:extLst>
              </a:tr>
              <a:tr h="268283">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V1.4.1</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A/M</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l">
                        <a:lnSpc>
                          <a:spcPct val="150000"/>
                        </a:lnSpc>
                      </a:pPr>
                      <a:r>
                        <a:rPr lang="en-US" altLang="zh-CN" sz="1000" dirty="0">
                          <a:latin typeface="微软雅黑" panose="020B0503020204020204" pitchFamily="34" charset="-122"/>
                          <a:ea typeface="微软雅黑" panose="020B0503020204020204" pitchFamily="34" charset="-122"/>
                        </a:rPr>
                        <a:t>According to discuss</a:t>
                      </a:r>
                      <a:r>
                        <a:rPr lang="en-US" altLang="zh-CN" sz="1000" baseline="0" dirty="0">
                          <a:latin typeface="微软雅黑" panose="020B0503020204020204" pitchFamily="34" charset="-122"/>
                          <a:ea typeface="微软雅黑" panose="020B0503020204020204" pitchFamily="34" charset="-122"/>
                        </a:rPr>
                        <a:t>ed result with Kim and Harry.</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2016-04-07</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Oliver Wang</a:t>
                      </a:r>
                      <a:endParaRPr lang="zh-CN" altLang="en-US" sz="1000" dirty="0">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3049413849"/>
                  </a:ext>
                </a:extLst>
              </a:tr>
            </a:tbl>
          </a:graphicData>
        </a:graphic>
      </p:graphicFrame>
    </p:spTree>
    <p:extLst>
      <p:ext uri="{BB962C8B-B14F-4D97-AF65-F5344CB8AC3E}">
        <p14:creationId xmlns:p14="http://schemas.microsoft.com/office/powerpoint/2010/main" val="30881488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Member paying and logging in</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622813458"/>
              </p:ext>
            </p:extLst>
          </p:nvPr>
        </p:nvGraphicFramePr>
        <p:xfrm>
          <a:off x="8869339" y="1074420"/>
          <a:ext cx="3053371" cy="7687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会员登录</a:t>
                      </a:r>
                      <a:r>
                        <a:rPr lang="en-US" altLang="zh-CN" sz="1000" baseline="0" dirty="0">
                          <a:latin typeface="微软雅黑" panose="020B0503020204020204" pitchFamily="34" charset="-122"/>
                          <a:ea typeface="微软雅黑" panose="020B0503020204020204" pitchFamily="34" charset="-122"/>
                        </a:rPr>
                        <a:t>&amp;</a:t>
                      </a:r>
                      <a:r>
                        <a:rPr lang="zh-CN" altLang="en-US" sz="1000" baseline="0" dirty="0">
                          <a:latin typeface="微软雅黑" panose="020B0503020204020204" pitchFamily="34" charset="-122"/>
                          <a:ea typeface="微软雅黑" panose="020B0503020204020204" pitchFamily="34" charset="-122"/>
                        </a:rPr>
                        <a:t>支付中，其他功能暂不可用</a:t>
                      </a:r>
                      <a:endParaRPr lang="en-US" altLang="zh-CN" sz="1000" baseline="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mn-ea"/>
                        </a:rPr>
                        <a:t>Pop up</a:t>
                      </a:r>
                      <a:r>
                        <a:rPr lang="en-US" altLang="zh-CN" sz="1000" baseline="0" dirty="0">
                          <a:latin typeface="微软雅黑" panose="020B0503020204020204" pitchFamily="34" charset="-122"/>
                          <a:ea typeface="微软雅黑" panose="020B0503020204020204" pitchFamily="34" charset="-122"/>
                        </a:rPr>
                        <a:t> “Member logging in and paying”, other function temporarily unavailable</a:t>
                      </a:r>
                      <a:endParaRPr lang="en-US" altLang="zh-CN" sz="1000" baseline="0" dirty="0">
                        <a:latin typeface="微软雅黑" panose="020B0503020204020204" pitchFamily="34" charset="-122"/>
                        <a:ea typeface="+mn-ea"/>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6604" y="2100301"/>
            <a:ext cx="5864860" cy="3078747"/>
          </a:xfrm>
          <a:prstGeom prst="rect">
            <a:avLst/>
          </a:prstGeom>
        </p:spPr>
      </p:pic>
      <p:grpSp>
        <p:nvGrpSpPr>
          <p:cNvPr id="32" name="组合 31"/>
          <p:cNvGrpSpPr/>
          <p:nvPr/>
        </p:nvGrpSpPr>
        <p:grpSpPr>
          <a:xfrm>
            <a:off x="656079" y="2100301"/>
            <a:ext cx="816746" cy="893336"/>
            <a:chOff x="5359606" y="2405848"/>
            <a:chExt cx="1103264" cy="1225119"/>
          </a:xfrm>
        </p:grpSpPr>
        <p:sp>
          <p:nvSpPr>
            <p:cNvPr id="33" name="矩形 32"/>
            <p:cNvSpPr/>
            <p:nvPr/>
          </p:nvSpPr>
          <p:spPr>
            <a:xfrm>
              <a:off x="5359606" y="2405848"/>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4" name="图片 3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35" name="矩形 34"/>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EC-3</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0574" y="4661065"/>
            <a:ext cx="517983" cy="517983"/>
          </a:xfrm>
          <a:prstGeom prst="rect">
            <a:avLst/>
          </a:prstGeom>
        </p:spPr>
      </p:pic>
      <p:sp>
        <p:nvSpPr>
          <p:cNvPr id="16" name="矩形 15"/>
          <p:cNvSpPr/>
          <p:nvPr/>
        </p:nvSpPr>
        <p:spPr>
          <a:xfrm>
            <a:off x="466313" y="51799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atin typeface="微软雅黑" panose="020B0503020204020204" pitchFamily="34" charset="-122"/>
                <a:ea typeface="微软雅黑" panose="020B0503020204020204" pitchFamily="34" charset="-122"/>
              </a:rPr>
              <a:t>扫描二维码登录</a:t>
            </a:r>
          </a:p>
        </p:txBody>
      </p:sp>
      <p:sp>
        <p:nvSpPr>
          <p:cNvPr id="19" name="矩形 18"/>
          <p:cNvSpPr/>
          <p:nvPr/>
        </p:nvSpPr>
        <p:spPr>
          <a:xfrm>
            <a:off x="6950055" y="2532866"/>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24" name="组合 23"/>
          <p:cNvGrpSpPr/>
          <p:nvPr/>
        </p:nvGrpSpPr>
        <p:grpSpPr>
          <a:xfrm>
            <a:off x="334347" y="1070359"/>
            <a:ext cx="7925628" cy="4953518"/>
            <a:chOff x="334347" y="1074420"/>
            <a:chExt cx="7925628" cy="4953518"/>
          </a:xfrm>
        </p:grpSpPr>
        <p:pic>
          <p:nvPicPr>
            <p:cNvPr id="25" name="图片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26" name="矩形 25"/>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7" name="矩形 26"/>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28" name="矩形 27"/>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9" name="矩形 28"/>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矩形 29"/>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36" name="图片 3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37" name="矩形 36"/>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38" name="组合 37"/>
            <p:cNvGrpSpPr/>
            <p:nvPr/>
          </p:nvGrpSpPr>
          <p:grpSpPr>
            <a:xfrm>
              <a:off x="7054201" y="2135390"/>
              <a:ext cx="816746" cy="893336"/>
              <a:chOff x="5359606" y="2405848"/>
              <a:chExt cx="1103264" cy="1225119"/>
            </a:xfrm>
          </p:grpSpPr>
          <p:sp>
            <p:nvSpPr>
              <p:cNvPr id="41" name="矩形 40"/>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42" name="图片 4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49" name="矩形 48"/>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grpSp>
        <p:nvGrpSpPr>
          <p:cNvPr id="52" name="组合 51"/>
          <p:cNvGrpSpPr/>
          <p:nvPr/>
        </p:nvGrpSpPr>
        <p:grpSpPr>
          <a:xfrm>
            <a:off x="6869321" y="3892440"/>
            <a:ext cx="1186506" cy="1400748"/>
            <a:chOff x="6869321" y="3883562"/>
            <a:chExt cx="1186506" cy="1400748"/>
          </a:xfrm>
        </p:grpSpPr>
        <p:pic>
          <p:nvPicPr>
            <p:cNvPr id="53" name="图片 5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54" name="矩形 53"/>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57" name="矩形 56"/>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sp>
        <p:nvSpPr>
          <p:cNvPr id="43" name="矩形 42"/>
          <p:cNvSpPr/>
          <p:nvPr/>
        </p:nvSpPr>
        <p:spPr>
          <a:xfrm>
            <a:off x="334347" y="1066298"/>
            <a:ext cx="7925628" cy="4953518"/>
          </a:xfrm>
          <a:prstGeom prst="rect">
            <a:avLst/>
          </a:prstGeom>
          <a:solidFill>
            <a:schemeClr val="tx1">
              <a:lumMod val="65000"/>
              <a:lumOff val="35000"/>
              <a:alpha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2340290" y="256818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45" name="矩形 44"/>
          <p:cNvSpPr/>
          <p:nvPr/>
        </p:nvSpPr>
        <p:spPr>
          <a:xfrm>
            <a:off x="2515350" y="2750055"/>
            <a:ext cx="3196098" cy="159412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6" name="矩形 45"/>
          <p:cNvSpPr/>
          <p:nvPr/>
        </p:nvSpPr>
        <p:spPr>
          <a:xfrm>
            <a:off x="2620952" y="2800601"/>
            <a:ext cx="2898282" cy="426867"/>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提示</a:t>
            </a:r>
          </a:p>
        </p:txBody>
      </p:sp>
      <p:sp>
        <p:nvSpPr>
          <p:cNvPr id="47" name="矩形 46"/>
          <p:cNvSpPr/>
          <p:nvPr/>
        </p:nvSpPr>
        <p:spPr>
          <a:xfrm>
            <a:off x="2620952" y="3207475"/>
            <a:ext cx="2898282" cy="1006047"/>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48" name="文本框 47"/>
          <p:cNvSpPr txBox="1"/>
          <p:nvPr/>
        </p:nvSpPr>
        <p:spPr>
          <a:xfrm>
            <a:off x="3429558" y="3481253"/>
            <a:ext cx="1367682"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正在登录</a:t>
            </a:r>
            <a:r>
              <a:rPr lang="en-US" altLang="zh-CN" sz="1200" dirty="0">
                <a:latin typeface="微软雅黑" panose="020B0503020204020204" pitchFamily="34" charset="-122"/>
                <a:ea typeface="微软雅黑" panose="020B0503020204020204" pitchFamily="34" charset="-122"/>
              </a:rPr>
              <a:t>&amp;</a:t>
            </a:r>
            <a:r>
              <a:rPr lang="zh-CN" altLang="en-US" sz="1200" dirty="0">
                <a:latin typeface="微软雅黑" panose="020B0503020204020204" pitchFamily="34" charset="-122"/>
                <a:ea typeface="微软雅黑" panose="020B0503020204020204" pitchFamily="34" charset="-122"/>
              </a:rPr>
              <a:t>支付</a:t>
            </a:r>
            <a:r>
              <a:rPr lang="en-US" altLang="zh-CN" sz="1200" dirty="0">
                <a:latin typeface="微软雅黑" panose="020B0503020204020204" pitchFamily="34" charset="-122"/>
                <a:ea typeface="微软雅黑" panose="020B0503020204020204" pitchFamily="34" charset="-122"/>
              </a:rPr>
              <a:t>…</a:t>
            </a:r>
            <a:endParaRPr lang="zh-CN" altLang="en-US" sz="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752856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Member log in and payment failed</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192665696"/>
              </p:ext>
            </p:extLst>
          </p:nvPr>
        </p:nvGraphicFramePr>
        <p:xfrm>
          <a:off x="8869339" y="1074420"/>
          <a:ext cx="3053371" cy="1145536"/>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登录</a:t>
                      </a:r>
                      <a:r>
                        <a:rPr lang="en-US" altLang="zh-CN" sz="1000" baseline="0" dirty="0">
                          <a:latin typeface="微软雅黑" panose="020B0503020204020204" pitchFamily="34" charset="-122"/>
                          <a:ea typeface="微软雅黑" panose="020B0503020204020204" pitchFamily="34" charset="-122"/>
                        </a:rPr>
                        <a:t>&amp;</a:t>
                      </a:r>
                      <a:r>
                        <a:rPr lang="zh-CN" altLang="en-US" sz="1000" baseline="0" dirty="0">
                          <a:latin typeface="微软雅黑" panose="020B0503020204020204" pitchFamily="34" charset="-122"/>
                          <a:ea typeface="微软雅黑" panose="020B0503020204020204" pitchFamily="34" charset="-122"/>
                        </a:rPr>
                        <a:t>支付失败提示</a:t>
                      </a:r>
                      <a:endParaRPr lang="en-US" altLang="zh-CN" sz="1000" baseline="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微软雅黑" panose="020B0503020204020204" pitchFamily="34" charset="-122"/>
                        </a:rPr>
                        <a:t>Log in and payment failed prompt</a:t>
                      </a:r>
                      <a:endParaRPr lang="en-US" altLang="zh-CN" sz="1000" baseline="0" dirty="0">
                        <a:latin typeface="微软雅黑" panose="020B0503020204020204" pitchFamily="34" charset="-122"/>
                        <a:ea typeface="+mn-ea"/>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返回按钮，点击返回至游戏页面</a:t>
                      </a:r>
                      <a:endParaRPr lang="en-US" altLang="zh-CN" sz="1000" baseline="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微软雅黑" panose="020B0503020204020204" pitchFamily="34" charset="-122"/>
                        </a:rPr>
                        <a:t>Go back button, click to go back Game page</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50928517"/>
                  </a:ext>
                </a:extLst>
              </a:tr>
            </a:tbl>
          </a:graphicData>
        </a:graphic>
      </p:graphicFrame>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6604" y="2100301"/>
            <a:ext cx="5864860" cy="3078747"/>
          </a:xfrm>
          <a:prstGeom prst="rect">
            <a:avLst/>
          </a:prstGeom>
        </p:spPr>
      </p:pic>
      <p:grpSp>
        <p:nvGrpSpPr>
          <p:cNvPr id="32" name="组合 31"/>
          <p:cNvGrpSpPr/>
          <p:nvPr/>
        </p:nvGrpSpPr>
        <p:grpSpPr>
          <a:xfrm>
            <a:off x="656079" y="2100301"/>
            <a:ext cx="816746" cy="893336"/>
            <a:chOff x="5359606" y="2405848"/>
            <a:chExt cx="1103264" cy="1225119"/>
          </a:xfrm>
        </p:grpSpPr>
        <p:sp>
          <p:nvSpPr>
            <p:cNvPr id="33" name="矩形 32"/>
            <p:cNvSpPr/>
            <p:nvPr/>
          </p:nvSpPr>
          <p:spPr>
            <a:xfrm>
              <a:off x="5359606" y="2405848"/>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4" name="图片 3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35" name="矩形 34"/>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EC-3</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0574" y="4661065"/>
            <a:ext cx="517983" cy="517983"/>
          </a:xfrm>
          <a:prstGeom prst="rect">
            <a:avLst/>
          </a:prstGeom>
        </p:spPr>
      </p:pic>
      <p:sp>
        <p:nvSpPr>
          <p:cNvPr id="16" name="矩形 15"/>
          <p:cNvSpPr/>
          <p:nvPr/>
        </p:nvSpPr>
        <p:spPr>
          <a:xfrm>
            <a:off x="466313" y="51799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atin typeface="微软雅黑" panose="020B0503020204020204" pitchFamily="34" charset="-122"/>
                <a:ea typeface="微软雅黑" panose="020B0503020204020204" pitchFamily="34" charset="-122"/>
              </a:rPr>
              <a:t>扫描二维码登录</a:t>
            </a:r>
          </a:p>
        </p:txBody>
      </p:sp>
      <p:sp>
        <p:nvSpPr>
          <p:cNvPr id="19" name="矩形 18"/>
          <p:cNvSpPr/>
          <p:nvPr/>
        </p:nvSpPr>
        <p:spPr>
          <a:xfrm>
            <a:off x="6950055" y="2532866"/>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27" name="组合 26"/>
          <p:cNvGrpSpPr/>
          <p:nvPr/>
        </p:nvGrpSpPr>
        <p:grpSpPr>
          <a:xfrm>
            <a:off x="357318" y="1074420"/>
            <a:ext cx="7925628" cy="4953518"/>
            <a:chOff x="334347" y="1074420"/>
            <a:chExt cx="7925628" cy="4953518"/>
          </a:xfrm>
        </p:grpSpPr>
        <p:pic>
          <p:nvPicPr>
            <p:cNvPr id="28" name="图片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29" name="矩形 2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矩形 29"/>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36" name="矩形 35"/>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37" name="矩形 36"/>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8" name="矩形 37"/>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40" name="矩形 39"/>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41" name="组合 40"/>
            <p:cNvGrpSpPr/>
            <p:nvPr/>
          </p:nvGrpSpPr>
          <p:grpSpPr>
            <a:xfrm>
              <a:off x="7054201" y="2135390"/>
              <a:ext cx="816746" cy="893336"/>
              <a:chOff x="5359606" y="2405848"/>
              <a:chExt cx="1103264" cy="1225119"/>
            </a:xfrm>
          </p:grpSpPr>
          <p:sp>
            <p:nvSpPr>
              <p:cNvPr id="50" name="矩形 49"/>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51" name="图片 5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52" name="矩形 51"/>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grpSp>
        <p:nvGrpSpPr>
          <p:cNvPr id="53" name="组合 52"/>
          <p:cNvGrpSpPr/>
          <p:nvPr/>
        </p:nvGrpSpPr>
        <p:grpSpPr>
          <a:xfrm>
            <a:off x="6869321" y="3883562"/>
            <a:ext cx="1186506" cy="1400748"/>
            <a:chOff x="6869321" y="3883562"/>
            <a:chExt cx="1186506" cy="1400748"/>
          </a:xfrm>
        </p:grpSpPr>
        <p:pic>
          <p:nvPicPr>
            <p:cNvPr id="54" name="图片 5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55" name="矩形 54"/>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58" name="矩形 57"/>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sp>
        <p:nvSpPr>
          <p:cNvPr id="43" name="矩形 42"/>
          <p:cNvSpPr/>
          <p:nvPr/>
        </p:nvSpPr>
        <p:spPr>
          <a:xfrm>
            <a:off x="334347" y="1070359"/>
            <a:ext cx="7948599" cy="4953518"/>
          </a:xfrm>
          <a:prstGeom prst="rect">
            <a:avLst/>
          </a:prstGeom>
          <a:solidFill>
            <a:schemeClr val="tx1">
              <a:lumMod val="65000"/>
              <a:lumOff val="35000"/>
              <a:alpha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2340290" y="256818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45" name="矩形 44"/>
          <p:cNvSpPr/>
          <p:nvPr/>
        </p:nvSpPr>
        <p:spPr>
          <a:xfrm>
            <a:off x="2515350" y="2750055"/>
            <a:ext cx="3196098" cy="159412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6" name="矩形 45"/>
          <p:cNvSpPr/>
          <p:nvPr/>
        </p:nvSpPr>
        <p:spPr>
          <a:xfrm>
            <a:off x="2620952" y="2800601"/>
            <a:ext cx="2898282" cy="426867"/>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提示</a:t>
            </a:r>
          </a:p>
        </p:txBody>
      </p:sp>
      <p:sp>
        <p:nvSpPr>
          <p:cNvPr id="47" name="矩形 46"/>
          <p:cNvSpPr/>
          <p:nvPr/>
        </p:nvSpPr>
        <p:spPr>
          <a:xfrm>
            <a:off x="2620952" y="3207475"/>
            <a:ext cx="2898282" cy="1006047"/>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48" name="文本框 47"/>
          <p:cNvSpPr txBox="1"/>
          <p:nvPr/>
        </p:nvSpPr>
        <p:spPr>
          <a:xfrm>
            <a:off x="3490163" y="3458742"/>
            <a:ext cx="1242648"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登录</a:t>
            </a:r>
            <a:r>
              <a:rPr lang="en-US" altLang="zh-CN" sz="1200" dirty="0">
                <a:latin typeface="微软雅黑" panose="020B0503020204020204" pitchFamily="34" charset="-122"/>
                <a:ea typeface="微软雅黑" panose="020B0503020204020204" pitchFamily="34" charset="-122"/>
              </a:rPr>
              <a:t>&amp;</a:t>
            </a:r>
            <a:r>
              <a:rPr lang="zh-CN" altLang="en-US" sz="1200" dirty="0">
                <a:latin typeface="微软雅黑" panose="020B0503020204020204" pitchFamily="34" charset="-122"/>
                <a:ea typeface="微软雅黑" panose="020B0503020204020204" pitchFamily="34" charset="-122"/>
              </a:rPr>
              <a:t>支付失败</a:t>
            </a:r>
          </a:p>
        </p:txBody>
      </p:sp>
      <p:sp>
        <p:nvSpPr>
          <p:cNvPr id="24" name="矩形 23"/>
          <p:cNvSpPr/>
          <p:nvPr/>
        </p:nvSpPr>
        <p:spPr>
          <a:xfrm>
            <a:off x="3728621" y="3872772"/>
            <a:ext cx="778395" cy="25745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a:latin typeface="微软雅黑" panose="020B0503020204020204" pitchFamily="34" charset="-122"/>
                <a:ea typeface="微软雅黑" panose="020B0503020204020204" pitchFamily="34" charset="-122"/>
              </a:rPr>
              <a:t>返回</a:t>
            </a:r>
          </a:p>
        </p:txBody>
      </p:sp>
      <p:sp>
        <p:nvSpPr>
          <p:cNvPr id="25" name="矩形 24"/>
          <p:cNvSpPr/>
          <p:nvPr/>
        </p:nvSpPr>
        <p:spPr>
          <a:xfrm>
            <a:off x="3499607" y="3800926"/>
            <a:ext cx="1110055" cy="37430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6" name="椭圆 25"/>
          <p:cNvSpPr/>
          <p:nvPr/>
        </p:nvSpPr>
        <p:spPr>
          <a:xfrm>
            <a:off x="3336227" y="367057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336930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Member log in and payment failed</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1710584898"/>
              </p:ext>
            </p:extLst>
          </p:nvPr>
        </p:nvGraphicFramePr>
        <p:xfrm>
          <a:off x="8869339" y="1074420"/>
          <a:ext cx="3053371" cy="6163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游戏页面</a:t>
                      </a:r>
                      <a:endParaRPr lang="en-US" altLang="zh-CN" sz="1000" baseline="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微软雅黑" panose="020B0503020204020204" pitchFamily="34" charset="-122"/>
                        </a:rPr>
                        <a:t>Game page</a:t>
                      </a:r>
                      <a:endParaRPr lang="en-US" altLang="zh-CN" sz="1000" baseline="0" dirty="0">
                        <a:latin typeface="微软雅黑" panose="020B0503020204020204" pitchFamily="34" charset="-122"/>
                        <a:ea typeface="+mn-ea"/>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6604" y="2100301"/>
            <a:ext cx="5864860" cy="3078747"/>
          </a:xfrm>
          <a:prstGeom prst="rect">
            <a:avLst/>
          </a:prstGeom>
        </p:spPr>
      </p:pic>
      <p:grpSp>
        <p:nvGrpSpPr>
          <p:cNvPr id="32" name="组合 31"/>
          <p:cNvGrpSpPr/>
          <p:nvPr/>
        </p:nvGrpSpPr>
        <p:grpSpPr>
          <a:xfrm>
            <a:off x="656079" y="2100301"/>
            <a:ext cx="816746" cy="893336"/>
            <a:chOff x="5359606" y="2405848"/>
            <a:chExt cx="1103264" cy="1225119"/>
          </a:xfrm>
        </p:grpSpPr>
        <p:sp>
          <p:nvSpPr>
            <p:cNvPr id="33" name="矩形 32"/>
            <p:cNvSpPr/>
            <p:nvPr/>
          </p:nvSpPr>
          <p:spPr>
            <a:xfrm>
              <a:off x="5359606" y="2405848"/>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4" name="图片 3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35" name="矩形 34"/>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EC-3</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0574" y="4661065"/>
            <a:ext cx="517983" cy="517983"/>
          </a:xfrm>
          <a:prstGeom prst="rect">
            <a:avLst/>
          </a:prstGeom>
        </p:spPr>
      </p:pic>
      <p:sp>
        <p:nvSpPr>
          <p:cNvPr id="16" name="矩形 15"/>
          <p:cNvSpPr/>
          <p:nvPr/>
        </p:nvSpPr>
        <p:spPr>
          <a:xfrm>
            <a:off x="466313" y="51799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atin typeface="微软雅黑" panose="020B0503020204020204" pitchFamily="34" charset="-122"/>
                <a:ea typeface="微软雅黑" panose="020B0503020204020204" pitchFamily="34" charset="-122"/>
              </a:rPr>
              <a:t>扫描二维码登录</a:t>
            </a:r>
          </a:p>
        </p:txBody>
      </p:sp>
      <p:sp>
        <p:nvSpPr>
          <p:cNvPr id="19" name="矩形 18"/>
          <p:cNvSpPr/>
          <p:nvPr/>
        </p:nvSpPr>
        <p:spPr>
          <a:xfrm>
            <a:off x="6950055" y="2532866"/>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27" name="组合 26"/>
          <p:cNvGrpSpPr/>
          <p:nvPr/>
        </p:nvGrpSpPr>
        <p:grpSpPr>
          <a:xfrm>
            <a:off x="357318" y="1074420"/>
            <a:ext cx="7925628" cy="4953518"/>
            <a:chOff x="334347" y="1074420"/>
            <a:chExt cx="7925628" cy="4953518"/>
          </a:xfrm>
        </p:grpSpPr>
        <p:pic>
          <p:nvPicPr>
            <p:cNvPr id="28" name="图片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29" name="矩形 2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矩形 29"/>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36" name="矩形 35"/>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37" name="矩形 36"/>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8" name="矩形 37"/>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40" name="矩形 39"/>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41" name="组合 40"/>
            <p:cNvGrpSpPr/>
            <p:nvPr/>
          </p:nvGrpSpPr>
          <p:grpSpPr>
            <a:xfrm>
              <a:off x="7054201" y="2135390"/>
              <a:ext cx="816746" cy="893336"/>
              <a:chOff x="5359606" y="2405848"/>
              <a:chExt cx="1103264" cy="1225119"/>
            </a:xfrm>
          </p:grpSpPr>
          <p:sp>
            <p:nvSpPr>
              <p:cNvPr id="50" name="矩形 49"/>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51" name="图片 5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52" name="矩形 51"/>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grpSp>
        <p:nvGrpSpPr>
          <p:cNvPr id="53" name="组合 52"/>
          <p:cNvGrpSpPr/>
          <p:nvPr/>
        </p:nvGrpSpPr>
        <p:grpSpPr>
          <a:xfrm>
            <a:off x="6869321" y="3883562"/>
            <a:ext cx="1186506" cy="1400748"/>
            <a:chOff x="6869321" y="3883562"/>
            <a:chExt cx="1186506" cy="1400748"/>
          </a:xfrm>
        </p:grpSpPr>
        <p:pic>
          <p:nvPicPr>
            <p:cNvPr id="54" name="图片 5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55" name="矩形 54"/>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58" name="矩形 57"/>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sp>
        <p:nvSpPr>
          <p:cNvPr id="44" name="椭圆 43"/>
          <p:cNvSpPr/>
          <p:nvPr/>
        </p:nvSpPr>
        <p:spPr>
          <a:xfrm>
            <a:off x="379474" y="110463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45" name="矩形 44"/>
          <p:cNvSpPr/>
          <p:nvPr/>
        </p:nvSpPr>
        <p:spPr>
          <a:xfrm>
            <a:off x="554534" y="1286505"/>
            <a:ext cx="7538646" cy="427979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21373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Member has logged</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3734090047"/>
              </p:ext>
            </p:extLst>
          </p:nvPr>
        </p:nvGraphicFramePr>
        <p:xfrm>
          <a:off x="8869339" y="1074420"/>
          <a:ext cx="3053371" cy="2580628"/>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会员头像</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Member head portrait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会员昵称</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Member</a:t>
                      </a:r>
                      <a:r>
                        <a:rPr lang="en-US" altLang="zh-CN" sz="1000" baseline="0" dirty="0">
                          <a:latin typeface="微软雅黑" panose="020B0503020204020204" pitchFamily="34" charset="-122"/>
                          <a:ea typeface="微软雅黑" panose="020B0503020204020204" pitchFamily="34" charset="-122"/>
                        </a:rPr>
                        <a:t> nickname</a:t>
                      </a:r>
                      <a:endParaRPr lang="zh-CN" altLang="en-US"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39207980"/>
                  </a:ext>
                </a:extLst>
              </a:tr>
              <a:tr h="209550">
                <a:tc>
                  <a:txBody>
                    <a:bodyPr/>
                    <a:lstStyle/>
                    <a:p>
                      <a:r>
                        <a:rPr lang="en-US" altLang="zh-CN" sz="1000" dirty="0">
                          <a:latin typeface="微软雅黑" panose="020B0503020204020204" pitchFamily="34" charset="-122"/>
                          <a:ea typeface="微软雅黑" panose="020B0503020204020204" pitchFamily="34" charset="-122"/>
                        </a:rPr>
                        <a:t>3.</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会员积分</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74541240"/>
                  </a:ext>
                </a:extLst>
              </a:tr>
              <a:tr h="209550">
                <a:tc>
                  <a:txBody>
                    <a:bodyPr/>
                    <a:lstStyle/>
                    <a:p>
                      <a:r>
                        <a:rPr lang="en-US" altLang="zh-CN" sz="1000" dirty="0">
                          <a:latin typeface="微软雅黑" panose="020B0503020204020204" pitchFamily="34" charset="-122"/>
                          <a:ea typeface="微软雅黑" panose="020B0503020204020204" pitchFamily="34" charset="-122"/>
                        </a:rPr>
                        <a:t>4.</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退出登录</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Log out</a:t>
                      </a:r>
                      <a:endParaRPr lang="zh-CN" altLang="en-US"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68194692"/>
                  </a:ext>
                </a:extLst>
              </a:tr>
              <a:tr h="209550">
                <a:tc>
                  <a:txBody>
                    <a:bodyPr/>
                    <a:lstStyle/>
                    <a:p>
                      <a:r>
                        <a:rPr lang="en-US" altLang="ko-KR" sz="1000" dirty="0">
                          <a:latin typeface="微软雅黑" panose="020B0503020204020204" pitchFamily="34" charset="-122"/>
                          <a:ea typeface="微软雅黑" panose="020B0503020204020204" pitchFamily="34" charset="-122"/>
                        </a:rPr>
                        <a:t>5.</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点击“其他方式登录</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支付”按钮，可查看当前登录及支付信息</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Click “Others</a:t>
                      </a:r>
                      <a:r>
                        <a:rPr lang="en-US" altLang="zh-CN" sz="1000" baseline="0" dirty="0">
                          <a:latin typeface="微软雅黑" panose="020B0503020204020204" pitchFamily="34" charset="-122"/>
                          <a:ea typeface="微软雅黑" panose="020B0503020204020204" pitchFamily="34" charset="-122"/>
                        </a:rPr>
                        <a:t> way to log in and payment</a:t>
                      </a:r>
                      <a:r>
                        <a:rPr lang="en-US" altLang="zh-CN" sz="1000" dirty="0">
                          <a:latin typeface="微软雅黑" panose="020B0503020204020204" pitchFamily="34" charset="-122"/>
                          <a:ea typeface="微软雅黑" panose="020B0503020204020204" pitchFamily="34" charset="-122"/>
                        </a:rPr>
                        <a:t>” button,</a:t>
                      </a:r>
                      <a:r>
                        <a:rPr lang="en-US" altLang="zh-CN" sz="1000" baseline="0" dirty="0">
                          <a:latin typeface="微软雅黑" panose="020B0503020204020204" pitchFamily="34" charset="-122"/>
                          <a:ea typeface="微软雅黑" panose="020B0503020204020204" pitchFamily="34" charset="-122"/>
                        </a:rPr>
                        <a:t> member can view log in and payment </a:t>
                      </a:r>
                      <a:r>
                        <a:rPr lang="en-US" altLang="zh-CN" sz="1000" baseline="0" dirty="0" err="1">
                          <a:latin typeface="微软雅黑" panose="020B0503020204020204" pitchFamily="34" charset="-122"/>
                          <a:ea typeface="微软雅黑" panose="020B0503020204020204" pitchFamily="34" charset="-122"/>
                        </a:rPr>
                        <a:t>infomation</a:t>
                      </a:r>
                      <a:endParaRPr lang="zh-CN" altLang="en-US"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63954962"/>
                  </a:ext>
                </a:extLst>
              </a:tr>
            </a:tbl>
          </a:graphicData>
        </a:graphic>
      </p:graphicFrame>
      <p:grpSp>
        <p:nvGrpSpPr>
          <p:cNvPr id="54" name="组合 53"/>
          <p:cNvGrpSpPr/>
          <p:nvPr/>
        </p:nvGrpSpPr>
        <p:grpSpPr>
          <a:xfrm>
            <a:off x="334347" y="1074420"/>
            <a:ext cx="7925628" cy="4953518"/>
            <a:chOff x="334347" y="1074420"/>
            <a:chExt cx="7925628" cy="4953518"/>
          </a:xfrm>
        </p:grpSpPr>
        <p:pic>
          <p:nvPicPr>
            <p:cNvPr id="55" name="图片 5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56" name="矩形 55"/>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7" name="矩形 56"/>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58" name="矩形 57"/>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59" name="矩形 58"/>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0" name="矩形 59"/>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61" name="图片 6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62" name="矩形 61"/>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63" name="组合 62"/>
            <p:cNvGrpSpPr/>
            <p:nvPr/>
          </p:nvGrpSpPr>
          <p:grpSpPr>
            <a:xfrm>
              <a:off x="7054201" y="2135390"/>
              <a:ext cx="816746" cy="893336"/>
              <a:chOff x="5359606" y="2405848"/>
              <a:chExt cx="1103264" cy="1225119"/>
            </a:xfrm>
          </p:grpSpPr>
          <p:sp>
            <p:nvSpPr>
              <p:cNvPr id="66" name="矩形 65"/>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67" name="图片 6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68" name="矩形 67"/>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sp>
        <p:nvSpPr>
          <p:cNvPr id="38" name="矩形 37"/>
          <p:cNvSpPr/>
          <p:nvPr/>
        </p:nvSpPr>
        <p:spPr>
          <a:xfrm>
            <a:off x="6939964"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nvGrpSpPr>
          <p:cNvPr id="39" name="组合 38"/>
          <p:cNvGrpSpPr/>
          <p:nvPr/>
        </p:nvGrpSpPr>
        <p:grpSpPr>
          <a:xfrm>
            <a:off x="6896873" y="3468104"/>
            <a:ext cx="1213257" cy="1391043"/>
            <a:chOff x="507409" y="3960917"/>
            <a:chExt cx="1213257" cy="1391043"/>
          </a:xfrm>
        </p:grpSpPr>
        <p:sp>
          <p:nvSpPr>
            <p:cNvPr id="40" name="椭圆 39"/>
            <p:cNvSpPr/>
            <p:nvPr/>
          </p:nvSpPr>
          <p:spPr>
            <a:xfrm>
              <a:off x="841442" y="3960917"/>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41" name="图片 4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275" y="4004354"/>
              <a:ext cx="330457" cy="409580"/>
            </a:xfrm>
            <a:prstGeom prst="rect">
              <a:avLst/>
            </a:prstGeom>
          </p:spPr>
        </p:pic>
        <p:sp>
          <p:nvSpPr>
            <p:cNvPr id="42" name="矩形 41"/>
            <p:cNvSpPr/>
            <p:nvPr/>
          </p:nvSpPr>
          <p:spPr>
            <a:xfrm>
              <a:off x="507409" y="4583742"/>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43" name="矩形 42"/>
            <p:cNvSpPr/>
            <p:nvPr/>
          </p:nvSpPr>
          <p:spPr>
            <a:xfrm>
              <a:off x="534160" y="48197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44" name="矩形 43"/>
            <p:cNvSpPr/>
            <p:nvPr/>
          </p:nvSpPr>
          <p:spPr>
            <a:xfrm>
              <a:off x="761928" y="5140975"/>
              <a:ext cx="730969" cy="21098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Log out</a:t>
              </a:r>
              <a:endParaRPr lang="zh-CN" altLang="en-US" sz="1100" dirty="0">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6896873" y="3275752"/>
            <a:ext cx="1341075" cy="1675855"/>
            <a:chOff x="6901867" y="3608555"/>
            <a:chExt cx="1341075" cy="1675855"/>
          </a:xfrm>
        </p:grpSpPr>
        <p:sp>
          <p:nvSpPr>
            <p:cNvPr id="75" name="矩形 74"/>
            <p:cNvSpPr/>
            <p:nvPr/>
          </p:nvSpPr>
          <p:spPr>
            <a:xfrm>
              <a:off x="7121827" y="3698888"/>
              <a:ext cx="745456" cy="67979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6" name="椭圆 75"/>
            <p:cNvSpPr/>
            <p:nvPr/>
          </p:nvSpPr>
          <p:spPr>
            <a:xfrm>
              <a:off x="6901867" y="360855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77" name="矩形 76"/>
            <p:cNvSpPr/>
            <p:nvPr/>
          </p:nvSpPr>
          <p:spPr>
            <a:xfrm>
              <a:off x="7122909" y="4639627"/>
              <a:ext cx="745456" cy="26351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8" name="矩形 77"/>
            <p:cNvSpPr/>
            <p:nvPr/>
          </p:nvSpPr>
          <p:spPr>
            <a:xfrm>
              <a:off x="7116784" y="4905535"/>
              <a:ext cx="998340" cy="3788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79" name="椭圆 78"/>
            <p:cNvSpPr/>
            <p:nvPr/>
          </p:nvSpPr>
          <p:spPr>
            <a:xfrm>
              <a:off x="6920503" y="432790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80" name="椭圆 79"/>
            <p:cNvSpPr/>
            <p:nvPr/>
          </p:nvSpPr>
          <p:spPr>
            <a:xfrm>
              <a:off x="6920503" y="462211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81" name="椭圆 80"/>
            <p:cNvSpPr/>
            <p:nvPr/>
          </p:nvSpPr>
          <p:spPr>
            <a:xfrm>
              <a:off x="7960719" y="479003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p:txBody>
        </p:sp>
        <p:sp>
          <p:nvSpPr>
            <p:cNvPr id="82" name="矩形 81"/>
            <p:cNvSpPr/>
            <p:nvPr/>
          </p:nvSpPr>
          <p:spPr>
            <a:xfrm>
              <a:off x="7126517" y="4378684"/>
              <a:ext cx="745456" cy="26351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45" name="矩形 44"/>
          <p:cNvSpPr/>
          <p:nvPr/>
        </p:nvSpPr>
        <p:spPr>
          <a:xfrm>
            <a:off x="6747029" y="4991502"/>
            <a:ext cx="1365289" cy="3788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46" name="椭圆 45"/>
          <p:cNvSpPr/>
          <p:nvPr/>
        </p:nvSpPr>
        <p:spPr>
          <a:xfrm>
            <a:off x="6591537" y="482765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434539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Member has logged</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graphicFrame>
        <p:nvGraphicFramePr>
          <p:cNvPr id="60" name="표 26"/>
          <p:cNvGraphicFramePr>
            <a:graphicFrameLocks noGrp="1"/>
          </p:cNvGraphicFramePr>
          <p:nvPr>
            <p:extLst>
              <p:ext uri="{D42A27DB-BD31-4B8C-83A1-F6EECF244321}">
                <p14:modId xmlns:p14="http://schemas.microsoft.com/office/powerpoint/2010/main" val="3510559952"/>
              </p:ext>
            </p:extLst>
          </p:nvPr>
        </p:nvGraphicFramePr>
        <p:xfrm>
          <a:off x="8869339" y="1074420"/>
          <a:ext cx="3053371" cy="3126736"/>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用户登录后（包括</a:t>
                      </a:r>
                      <a:r>
                        <a:rPr lang="en-US" altLang="zh-CN" sz="1000" dirty="0">
                          <a:latin typeface="微软雅黑" panose="020B0503020204020204" pitchFamily="34" charset="-122"/>
                        </a:rPr>
                        <a:t>87APP</a:t>
                      </a:r>
                      <a:r>
                        <a:rPr lang="zh-CN" altLang="en-US" sz="1000" dirty="0">
                          <a:latin typeface="微软雅黑" panose="020B0503020204020204" pitchFamily="34" charset="-122"/>
                        </a:rPr>
                        <a:t>扫描二维码登录及输入用户名密码登录），在登录</a:t>
                      </a:r>
                      <a:r>
                        <a:rPr lang="en-US" altLang="zh-CN" sz="1000" dirty="0">
                          <a:latin typeface="微软雅黑" panose="020B0503020204020204" pitchFamily="34" charset="-122"/>
                        </a:rPr>
                        <a:t>&amp;</a:t>
                      </a:r>
                      <a:r>
                        <a:rPr lang="zh-CN" altLang="en-US" sz="1000" dirty="0">
                          <a:latin typeface="微软雅黑" panose="020B0503020204020204" pitchFamily="34" charset="-122"/>
                        </a:rPr>
                        <a:t>支付页面，输入用户名</a:t>
                      </a:r>
                      <a:r>
                        <a:rPr lang="en-US" altLang="zh-CN" sz="1000" dirty="0">
                          <a:latin typeface="微软雅黑" panose="020B0503020204020204" pitchFamily="34" charset="-122"/>
                        </a:rPr>
                        <a:t>/</a:t>
                      </a:r>
                      <a:r>
                        <a:rPr lang="zh-CN" altLang="en-US" sz="1000" dirty="0">
                          <a:latin typeface="微软雅黑" panose="020B0503020204020204" pitchFamily="34" charset="-122"/>
                        </a:rPr>
                        <a:t>密码区域变为用户信息及退出登录按钮。</a:t>
                      </a:r>
                      <a:endParaRPr lang="en-US" altLang="zh-CN" sz="1000" dirty="0">
                        <a:latin typeface="微软雅黑" panose="020B0503020204020204" pitchFamily="34" charset="-122"/>
                      </a:endParaRPr>
                    </a:p>
                    <a:p>
                      <a:r>
                        <a:rPr lang="en-US" altLang="zh-CN" sz="1000" dirty="0">
                          <a:latin typeface="微软雅黑" panose="020B0503020204020204" pitchFamily="34" charset="-122"/>
                        </a:rPr>
                        <a:t>After member has</a:t>
                      </a:r>
                      <a:r>
                        <a:rPr lang="en-US" altLang="zh-CN" sz="1000" baseline="0" dirty="0">
                          <a:latin typeface="微软雅黑" panose="020B0503020204020204" pitchFamily="34" charset="-122"/>
                        </a:rPr>
                        <a:t> logged(include 87APP scan QR code log in and input username/password log in), then in log in and payment page the input box </a:t>
                      </a:r>
                      <a:endParaRPr lang="en-US" altLang="zh-CN" sz="1000" dirty="0">
                        <a:latin typeface="微软雅黑" panose="020B0503020204020204" pitchFamily="34" charset="-122"/>
                      </a:endParaRPr>
                    </a:p>
                    <a:p>
                      <a:r>
                        <a:rPr lang="zh-CN" altLang="en-US" sz="1000" dirty="0">
                          <a:latin typeface="微软雅黑" panose="020B0503020204020204" pitchFamily="34" charset="-122"/>
                        </a:rPr>
                        <a:t>用户信息包括：</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User information include:</a:t>
                      </a:r>
                    </a:p>
                    <a:p>
                      <a:pPr marL="171450" indent="-171450">
                        <a:buFont typeface="Wingdings" panose="05000000000000000000" pitchFamily="2" charset="2"/>
                        <a:buChar char="Ø"/>
                      </a:pPr>
                      <a:r>
                        <a:rPr lang="zh-CN" altLang="en-US" sz="1000" dirty="0">
                          <a:latin typeface="微软雅黑" panose="020B0503020204020204" pitchFamily="34" charset="-122"/>
                        </a:rPr>
                        <a:t>用户头像</a:t>
                      </a:r>
                      <a:r>
                        <a:rPr lang="en-US" altLang="zh-CN" sz="1000" dirty="0">
                          <a:latin typeface="微软雅黑" panose="020B0503020204020204" pitchFamily="34" charset="-122"/>
                        </a:rPr>
                        <a:t>Member head portrait</a:t>
                      </a:r>
                    </a:p>
                    <a:p>
                      <a:pPr marL="171450" indent="-171450">
                        <a:buFont typeface="Wingdings" panose="05000000000000000000" pitchFamily="2" charset="2"/>
                        <a:buChar char="Ø"/>
                      </a:pPr>
                      <a:r>
                        <a:rPr lang="zh-CN" altLang="en-US" sz="1000" dirty="0">
                          <a:latin typeface="微软雅黑" panose="020B0503020204020204" pitchFamily="34" charset="-122"/>
                        </a:rPr>
                        <a:t>用户昵称</a:t>
                      </a:r>
                      <a:r>
                        <a:rPr lang="en-US" altLang="zh-CN" sz="1000" dirty="0">
                          <a:latin typeface="微软雅黑" panose="020B0503020204020204" pitchFamily="34" charset="-122"/>
                        </a:rPr>
                        <a:t>Member nickname</a:t>
                      </a:r>
                    </a:p>
                    <a:p>
                      <a:pPr marL="171450" indent="-171450">
                        <a:buFont typeface="Wingdings" panose="05000000000000000000" pitchFamily="2" charset="2"/>
                        <a:buChar char="Ø"/>
                      </a:pPr>
                      <a:r>
                        <a:rPr lang="zh-CN" altLang="en-US" sz="1000" dirty="0">
                          <a:latin typeface="微软雅黑" panose="020B0503020204020204" pitchFamily="34" charset="-122"/>
                        </a:rPr>
                        <a:t>用户积分</a:t>
                      </a:r>
                      <a:r>
                        <a:rPr lang="en-US" altLang="zh-CN" sz="1000" dirty="0">
                          <a:latin typeface="微软雅黑" panose="020B0503020204020204" pitchFamily="34" charset="-122"/>
                        </a:rPr>
                        <a:t>Integration</a:t>
                      </a:r>
                    </a:p>
                    <a:p>
                      <a:pPr marL="171450" indent="-171450">
                        <a:buFont typeface="Wingdings" panose="05000000000000000000" pitchFamily="2" charset="2"/>
                        <a:buChar char="Ø"/>
                      </a:pPr>
                      <a:r>
                        <a:rPr lang="zh-CN" altLang="en-US" sz="1000" dirty="0">
                          <a:latin typeface="微软雅黑" panose="020B0503020204020204" pitchFamily="34" charset="-122"/>
                        </a:rPr>
                        <a:t>退出登录按钮</a:t>
                      </a:r>
                      <a:r>
                        <a:rPr lang="en-US" altLang="zh-CN" sz="1000" dirty="0">
                          <a:latin typeface="微软雅黑" panose="020B0503020204020204" pitchFamily="34" charset="-122"/>
                        </a:rPr>
                        <a:t>Log out button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marL="0" indent="0">
                        <a:buFont typeface="Wingdings" panose="05000000000000000000" pitchFamily="2" charset="2"/>
                        <a:buNone/>
                      </a:pPr>
                      <a:r>
                        <a:rPr lang="zh-CN" altLang="en-US" sz="1000" dirty="0">
                          <a:latin typeface="微软雅黑" panose="020B0503020204020204" pitchFamily="34" charset="-122"/>
                        </a:rPr>
                        <a:t>用户支付信息</a:t>
                      </a:r>
                      <a:endParaRPr lang="en-US" altLang="zh-CN" sz="1000" dirty="0">
                        <a:latin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rPr>
                        <a:t>M</a:t>
                      </a:r>
                      <a:r>
                        <a:rPr lang="en-US" altLang="zh-CN" sz="1000" dirty="0">
                          <a:latin typeface="微软雅黑" panose="020B0503020204020204" pitchFamily="34" charset="-122"/>
                        </a:rPr>
                        <a:t>ember payment information</a:t>
                      </a:r>
                    </a:p>
                    <a:p>
                      <a:pPr marL="171450" indent="-171450">
                        <a:buFont typeface="Wingdings" panose="05000000000000000000" pitchFamily="2" charset="2"/>
                        <a:buChar char="Ø"/>
                      </a:pPr>
                      <a:r>
                        <a:rPr lang="zh-CN" altLang="en-US" sz="1000" dirty="0">
                          <a:latin typeface="微软雅黑" panose="020B0503020204020204" pitchFamily="34" charset="-122"/>
                        </a:rPr>
                        <a:t>支付方式</a:t>
                      </a:r>
                      <a:r>
                        <a:rPr lang="en-US" altLang="zh-CN" sz="1000" dirty="0">
                          <a:latin typeface="微软雅黑" panose="020B0503020204020204" pitchFamily="34" charset="-122"/>
                        </a:rPr>
                        <a:t>Payment</a:t>
                      </a:r>
                      <a:r>
                        <a:rPr lang="en-US" altLang="zh-CN" sz="1000" baseline="0" dirty="0">
                          <a:latin typeface="微软雅黑" panose="020B0503020204020204" pitchFamily="34" charset="-122"/>
                        </a:rPr>
                        <a:t> way</a:t>
                      </a:r>
                      <a:endParaRPr lang="en-US" altLang="zh-CN" sz="1000" dirty="0">
                        <a:latin typeface="微软雅黑" panose="020B0503020204020204" pitchFamily="34" charset="-122"/>
                      </a:endParaRPr>
                    </a:p>
                    <a:p>
                      <a:pPr marL="171450" indent="-171450">
                        <a:buFont typeface="Wingdings" panose="05000000000000000000" pitchFamily="2" charset="2"/>
                        <a:buChar char="Ø"/>
                      </a:pPr>
                      <a:r>
                        <a:rPr lang="zh-CN" altLang="en-US" sz="1000" dirty="0">
                          <a:latin typeface="微软雅黑" panose="020B0503020204020204" pitchFamily="34" charset="-122"/>
                        </a:rPr>
                        <a:t>支付金额</a:t>
                      </a:r>
                      <a:r>
                        <a:rPr lang="en-US" altLang="ko-KR" sz="1000" dirty="0">
                          <a:latin typeface="微软雅黑" panose="020B0503020204020204" pitchFamily="34" charset="-122"/>
                        </a:rPr>
                        <a:t>Payment amount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44067236"/>
                  </a:ext>
                </a:extLst>
              </a:tr>
            </a:tbl>
          </a:graphicData>
        </a:graphic>
      </p:graphicFrame>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sp>
        <p:nvSpPr>
          <p:cNvPr id="38" name="文本框 37"/>
          <p:cNvSpPr txBox="1"/>
          <p:nvPr/>
        </p:nvSpPr>
        <p:spPr>
          <a:xfrm>
            <a:off x="6330546" y="3956058"/>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支付方式：</a:t>
            </a:r>
            <a:r>
              <a:rPr lang="en-US" altLang="zh-CN" sz="1000" dirty="0">
                <a:solidFill>
                  <a:schemeClr val="bg1"/>
                </a:solidFill>
                <a:latin typeface="微软雅黑" panose="020B0503020204020204" pitchFamily="34" charset="-122"/>
                <a:ea typeface="微软雅黑" panose="020B0503020204020204" pitchFamily="34" charset="-122"/>
              </a:rPr>
              <a:t>87 APP</a:t>
            </a: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47" name="椭圆 46"/>
          <p:cNvSpPr/>
          <p:nvPr/>
        </p:nvSpPr>
        <p:spPr>
          <a:xfrm>
            <a:off x="6798315" y="1727140"/>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矩形 47"/>
          <p:cNvSpPr/>
          <p:nvPr/>
        </p:nvSpPr>
        <p:spPr>
          <a:xfrm>
            <a:off x="6464282" y="2349965"/>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55" name="矩形 54"/>
          <p:cNvSpPr/>
          <p:nvPr/>
        </p:nvSpPr>
        <p:spPr>
          <a:xfrm>
            <a:off x="6491033" y="2585944"/>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56" name="矩形 55"/>
          <p:cNvSpPr/>
          <p:nvPr/>
        </p:nvSpPr>
        <p:spPr>
          <a:xfrm>
            <a:off x="6718801" y="2862804"/>
            <a:ext cx="730969" cy="2109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0067B3"/>
                </a:solidFill>
                <a:latin typeface="微软雅黑" panose="020B0503020204020204" pitchFamily="34" charset="-122"/>
                <a:ea typeface="微软雅黑" panose="020B0503020204020204" pitchFamily="34" charset="-122"/>
              </a:rPr>
              <a:t>Log out</a:t>
            </a:r>
            <a:endParaRPr lang="zh-CN" altLang="en-US" sz="1100" dirty="0">
              <a:solidFill>
                <a:srgbClr val="0067B3"/>
              </a:solidFill>
              <a:latin typeface="微软雅黑" panose="020B0503020204020204" pitchFamily="34" charset="-122"/>
              <a:ea typeface="微软雅黑" panose="020B0503020204020204" pitchFamily="34" charset="-122"/>
            </a:endParaRPr>
          </a:p>
        </p:txBody>
      </p:sp>
      <p:pic>
        <p:nvPicPr>
          <p:cNvPr id="57" name="图片 5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91698" y="1762859"/>
            <a:ext cx="330457" cy="409580"/>
          </a:xfrm>
          <a:prstGeom prst="rect">
            <a:avLst/>
          </a:prstGeom>
        </p:spPr>
      </p:pic>
      <p:sp>
        <p:nvSpPr>
          <p:cNvPr id="58" name="矩形 57"/>
          <p:cNvSpPr/>
          <p:nvPr/>
        </p:nvSpPr>
        <p:spPr>
          <a:xfrm>
            <a:off x="6311466" y="1606350"/>
            <a:ext cx="1447100" cy="16029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9" name="椭圆 58"/>
          <p:cNvSpPr/>
          <p:nvPr/>
        </p:nvSpPr>
        <p:spPr>
          <a:xfrm>
            <a:off x="6179544" y="148712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28" name="文本框 27"/>
          <p:cNvSpPr txBox="1"/>
          <p:nvPr/>
        </p:nvSpPr>
        <p:spPr>
          <a:xfrm>
            <a:off x="6330546" y="4197150"/>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支付金额：￥</a:t>
            </a:r>
            <a:r>
              <a:rPr lang="en-US" altLang="zh-CN" sz="1000" dirty="0">
                <a:solidFill>
                  <a:schemeClr val="bg1"/>
                </a:solidFill>
                <a:latin typeface="微软雅黑" panose="020B0503020204020204" pitchFamily="34" charset="-122"/>
                <a:ea typeface="微软雅黑" panose="020B0503020204020204" pitchFamily="34" charset="-122"/>
              </a:rPr>
              <a:t>30.00</a:t>
            </a:r>
            <a:r>
              <a:rPr lang="zh-CN" altLang="en-US" sz="1000" dirty="0">
                <a:solidFill>
                  <a:schemeClr val="bg1"/>
                </a:solidFill>
                <a:latin typeface="微软雅黑" panose="020B0503020204020204" pitchFamily="34" charset="-122"/>
                <a:ea typeface="微软雅黑" panose="020B0503020204020204" pitchFamily="34" charset="-122"/>
              </a:rPr>
              <a:t>元</a:t>
            </a:r>
          </a:p>
        </p:txBody>
      </p:sp>
      <p:sp>
        <p:nvSpPr>
          <p:cNvPr id="29" name="矩形 28"/>
          <p:cNvSpPr/>
          <p:nvPr/>
        </p:nvSpPr>
        <p:spPr>
          <a:xfrm>
            <a:off x="6165747" y="3459857"/>
            <a:ext cx="1779767" cy="116586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椭圆 29"/>
          <p:cNvSpPr/>
          <p:nvPr/>
        </p:nvSpPr>
        <p:spPr>
          <a:xfrm>
            <a:off x="6038432" y="332516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34" name="文本框 33"/>
          <p:cNvSpPr txBox="1"/>
          <p:nvPr/>
        </p:nvSpPr>
        <p:spPr>
          <a:xfrm>
            <a:off x="6152986" y="3627583"/>
            <a:ext cx="1917223" cy="276999"/>
          </a:xfrm>
          <a:prstGeom prst="rect">
            <a:avLst/>
          </a:prstGeom>
          <a:noFill/>
        </p:spPr>
        <p:txBody>
          <a:bodyPr wrap="square"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支付成功</a:t>
            </a:r>
          </a:p>
        </p:txBody>
      </p:sp>
    </p:spTree>
    <p:extLst>
      <p:ext uri="{BB962C8B-B14F-4D97-AF65-F5344CB8AC3E}">
        <p14:creationId xmlns:p14="http://schemas.microsoft.com/office/powerpoint/2010/main" val="3525932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Member pay and log in by others</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9" name="矩形 18"/>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40" name="组合 39"/>
          <p:cNvGrpSpPr/>
          <p:nvPr/>
        </p:nvGrpSpPr>
        <p:grpSpPr>
          <a:xfrm>
            <a:off x="7054201" y="2135390"/>
            <a:ext cx="816746" cy="893336"/>
            <a:chOff x="5359606" y="2405848"/>
            <a:chExt cx="1103264" cy="1225119"/>
          </a:xfrm>
        </p:grpSpPr>
        <p:sp>
          <p:nvSpPr>
            <p:cNvPr id="41" name="矩形 40"/>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42" name="图片 4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43" name="矩形 42"/>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6868940" y="3883562"/>
            <a:ext cx="1349294" cy="1487774"/>
            <a:chOff x="6868940" y="3883562"/>
            <a:chExt cx="1349294" cy="1487774"/>
          </a:xfrm>
        </p:grpSpPr>
        <p:pic>
          <p:nvPicPr>
            <p:cNvPr id="35" name="图片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36" name="矩形 35"/>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39" name="矩形 38"/>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sp>
          <p:nvSpPr>
            <p:cNvPr id="58" name="矩形 57"/>
            <p:cNvSpPr/>
            <p:nvPr/>
          </p:nvSpPr>
          <p:spPr>
            <a:xfrm>
              <a:off x="6868940" y="4924646"/>
              <a:ext cx="1195577" cy="44669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9" name="椭圆 58"/>
            <p:cNvSpPr/>
            <p:nvPr/>
          </p:nvSpPr>
          <p:spPr>
            <a:xfrm>
              <a:off x="7936011" y="483658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grpSp>
      <p:graphicFrame>
        <p:nvGraphicFramePr>
          <p:cNvPr id="60" name="표 26"/>
          <p:cNvGraphicFramePr>
            <a:graphicFrameLocks noGrp="1"/>
          </p:cNvGraphicFramePr>
          <p:nvPr>
            <p:extLst>
              <p:ext uri="{D42A27DB-BD31-4B8C-83A1-F6EECF244321}">
                <p14:modId xmlns:p14="http://schemas.microsoft.com/office/powerpoint/2010/main" val="901294664"/>
              </p:ext>
            </p:extLst>
          </p:nvPr>
        </p:nvGraphicFramePr>
        <p:xfrm>
          <a:off x="8869339" y="1074420"/>
          <a:ext cx="3053371" cy="9211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点击“其他方式登录</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支付”按钮，进入其他方式登录</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支付页面。</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a:t>
                      </a:r>
                      <a:r>
                        <a:rPr lang="en-US" altLang="zh-CN" sz="1000" dirty="0">
                          <a:latin typeface="微软雅黑" panose="020B0503020204020204" pitchFamily="34" charset="-122"/>
                          <a:ea typeface="微软雅黑" panose="020B0503020204020204" pitchFamily="34" charset="-122"/>
                        </a:rPr>
                        <a:t>lick “Others</a:t>
                      </a:r>
                      <a:r>
                        <a:rPr lang="en-US" altLang="zh-CN" sz="1000" baseline="0" dirty="0">
                          <a:latin typeface="微软雅黑" panose="020B0503020204020204" pitchFamily="34" charset="-122"/>
                          <a:ea typeface="微软雅黑" panose="020B0503020204020204" pitchFamily="34" charset="-122"/>
                        </a:rPr>
                        <a:t> way to log in and pay</a:t>
                      </a:r>
                      <a:r>
                        <a:rPr lang="en-US" altLang="zh-CN" sz="1000" dirty="0">
                          <a:latin typeface="微软雅黑" panose="020B0503020204020204" pitchFamily="34" charset="-122"/>
                          <a:ea typeface="微软雅黑" panose="020B0503020204020204" pitchFamily="34" charset="-122"/>
                        </a:rPr>
                        <a:t>” button to</a:t>
                      </a:r>
                      <a:r>
                        <a:rPr lang="en-US" altLang="zh-CN" sz="1000" baseline="0" dirty="0">
                          <a:latin typeface="微软雅黑" panose="020B0503020204020204" pitchFamily="34" charset="-122"/>
                          <a:ea typeface="微软雅黑" panose="020B0503020204020204" pitchFamily="34" charset="-122"/>
                        </a:rPr>
                        <a:t> enter the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Tree>
    <p:extLst>
      <p:ext uri="{BB962C8B-B14F-4D97-AF65-F5344CB8AC3E}">
        <p14:creationId xmlns:p14="http://schemas.microsoft.com/office/powerpoint/2010/main" val="17633611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Others way to log in and pay</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graphicFrame>
        <p:nvGraphicFramePr>
          <p:cNvPr id="60" name="표 26"/>
          <p:cNvGraphicFramePr>
            <a:graphicFrameLocks noGrp="1"/>
          </p:cNvGraphicFramePr>
          <p:nvPr>
            <p:extLst>
              <p:ext uri="{D42A27DB-BD31-4B8C-83A1-F6EECF244321}">
                <p14:modId xmlns:p14="http://schemas.microsoft.com/office/powerpoint/2010/main" val="1744199755"/>
              </p:ext>
            </p:extLst>
          </p:nvPr>
        </p:nvGraphicFramePr>
        <p:xfrm>
          <a:off x="8869339" y="1074420"/>
          <a:ext cx="3053371" cy="265259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登录</a:t>
                      </a:r>
                      <a:r>
                        <a:rPr lang="en-US" altLang="zh-CN" sz="1000" dirty="0">
                          <a:latin typeface="微软雅黑" panose="020B0503020204020204" pitchFamily="34" charset="-122"/>
                          <a:ea typeface="微软雅黑" panose="020B0503020204020204" pitchFamily="34" charset="-122"/>
                        </a:rPr>
                        <a:t>&amp;</a:t>
                      </a:r>
                      <a:r>
                        <a:rPr lang="zh-CN" altLang="en-US" sz="1000" dirty="0">
                          <a:latin typeface="微软雅黑" panose="020B0503020204020204" pitchFamily="34" charset="-122"/>
                          <a:ea typeface="微软雅黑" panose="020B0503020204020204" pitchFamily="34" charset="-122"/>
                        </a:rPr>
                        <a:t>支付页面，从屏幕右侧滑出</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Log</a:t>
                      </a:r>
                      <a:r>
                        <a:rPr lang="en-US" altLang="ko-KR" sz="1000" baseline="0" dirty="0">
                          <a:latin typeface="微软雅黑" panose="020B0503020204020204" pitchFamily="34" charset="-122"/>
                          <a:ea typeface="微软雅黑" panose="020B0503020204020204" pitchFamily="34" charset="-122"/>
                        </a:rPr>
                        <a:t> in and payment page, this page swipe by right like windows 8 notification center.</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用户名</a:t>
                      </a:r>
                      <a:r>
                        <a:rPr lang="en-US" altLang="zh-CN" sz="1000" dirty="0">
                          <a:latin typeface="微软雅黑" panose="020B0503020204020204" pitchFamily="34" charset="-122"/>
                          <a:ea typeface="微软雅黑" panose="020B0503020204020204" pitchFamily="34" charset="-122"/>
                        </a:rPr>
                        <a:t>&amp;</a:t>
                      </a:r>
                      <a:r>
                        <a:rPr lang="zh-CN" altLang="en-US" sz="1000" dirty="0">
                          <a:latin typeface="微软雅黑" panose="020B0503020204020204" pitchFamily="34" charset="-122"/>
                          <a:ea typeface="微软雅黑" panose="020B0503020204020204" pitchFamily="34" charset="-122"/>
                        </a:rPr>
                        <a:t>密码输入框</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Input box</a:t>
                      </a:r>
                      <a:r>
                        <a:rPr lang="en-US" altLang="ko-KR" sz="1000" baseline="0" dirty="0">
                          <a:latin typeface="微软雅黑" panose="020B0503020204020204" pitchFamily="34" charset="-122"/>
                          <a:ea typeface="微软雅黑" panose="020B0503020204020204" pitchFamily="34" charset="-122"/>
                        </a:rPr>
                        <a:t>: Username and password</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12272728"/>
                  </a:ext>
                </a:extLst>
              </a:tr>
              <a:tr h="209550">
                <a:tc>
                  <a:txBody>
                    <a:bodyPr/>
                    <a:lstStyle/>
                    <a:p>
                      <a:r>
                        <a:rPr lang="en-US" altLang="zh-CN" sz="1000" dirty="0">
                          <a:latin typeface="微软雅黑" panose="020B0503020204020204" pitchFamily="34" charset="-122"/>
                          <a:ea typeface="微软雅黑" panose="020B0503020204020204" pitchFamily="34" charset="-122"/>
                        </a:rPr>
                        <a:t>3.</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“登录并返回游戏页面”按钮</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Button: “Log</a:t>
                      </a:r>
                      <a:r>
                        <a:rPr lang="en-US" altLang="ko-KR" sz="1000" baseline="0" dirty="0">
                          <a:latin typeface="微软雅黑" panose="020B0503020204020204" pitchFamily="34" charset="-122"/>
                        </a:rPr>
                        <a:t> in and go back game page</a:t>
                      </a:r>
                      <a:r>
                        <a:rPr lang="en-US" altLang="ko-KR" sz="1000" dirty="0">
                          <a:latin typeface="微软雅黑" panose="020B0503020204020204" pitchFamily="34" charset="-122"/>
                        </a:rPr>
                        <a: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46960003"/>
                  </a:ext>
                </a:extLst>
              </a:tr>
              <a:tr h="209550">
                <a:tc>
                  <a:txBody>
                    <a:bodyPr/>
                    <a:lstStyle/>
                    <a:p>
                      <a:r>
                        <a:rPr lang="en-US" altLang="zh-CN" sz="1000" dirty="0">
                          <a:latin typeface="微软雅黑" panose="020B0503020204020204" pitchFamily="34" charset="-122"/>
                          <a:ea typeface="微软雅黑" panose="020B0503020204020204" pitchFamily="34" charset="-122"/>
                        </a:rPr>
                        <a:t>4.</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“登录后支付”按钮</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Button: “After</a:t>
                      </a:r>
                      <a:r>
                        <a:rPr lang="en-US" altLang="ko-KR" sz="1000" baseline="0" dirty="0">
                          <a:latin typeface="微软雅黑" panose="020B0503020204020204" pitchFamily="34" charset="-122"/>
                        </a:rPr>
                        <a:t> logging in payment</a:t>
                      </a:r>
                      <a:r>
                        <a:rPr lang="en-US" altLang="ko-KR" sz="1000" dirty="0">
                          <a:latin typeface="微软雅黑" panose="020B0503020204020204" pitchFamily="34" charset="-122"/>
                        </a:rPr>
                        <a: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26548125"/>
                  </a:ext>
                </a:extLst>
              </a:tr>
              <a:tr h="209550">
                <a:tc>
                  <a:txBody>
                    <a:bodyPr/>
                    <a:lstStyle/>
                    <a:p>
                      <a:r>
                        <a:rPr lang="en-US" altLang="zh-CN" sz="1000" dirty="0">
                          <a:latin typeface="微软雅黑" panose="020B0503020204020204" pitchFamily="34" charset="-122"/>
                          <a:ea typeface="微软雅黑" panose="020B0503020204020204" pitchFamily="34" charset="-122"/>
                        </a:rPr>
                        <a:t>5.</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支付宝支付二维码</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QR code for pay</a:t>
                      </a:r>
                      <a:r>
                        <a:rPr lang="en-US" altLang="ko-KR" sz="1000" baseline="0" dirty="0">
                          <a:latin typeface="微软雅黑" panose="020B0503020204020204" pitchFamily="34" charset="-122"/>
                        </a:rPr>
                        <a:t> by Alipay</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59102870"/>
                  </a:ext>
                </a:extLst>
              </a:tr>
              <a:tr h="209550">
                <a:tc>
                  <a:txBody>
                    <a:bodyPr/>
                    <a:lstStyle/>
                    <a:p>
                      <a:r>
                        <a:rPr lang="en-US" altLang="zh-CN" sz="1000" dirty="0">
                          <a:latin typeface="微软雅黑" panose="020B0503020204020204" pitchFamily="34" charset="-122"/>
                          <a:ea typeface="微软雅黑" panose="020B0503020204020204" pitchFamily="34" charset="-122"/>
                        </a:rPr>
                        <a:t>6.</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微信支付二维码</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QR code for pay by Wechat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86582705"/>
                  </a:ext>
                </a:extLst>
              </a:tr>
            </a:tbl>
          </a:graphicData>
        </a:graphic>
      </p:graphicFrame>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sp>
        <p:nvSpPr>
          <p:cNvPr id="25" name="文本框 24"/>
          <p:cNvSpPr txBox="1"/>
          <p:nvPr/>
        </p:nvSpPr>
        <p:spPr>
          <a:xfrm>
            <a:off x="6152986" y="1602133"/>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用户名</a:t>
            </a:r>
          </a:p>
        </p:txBody>
      </p:sp>
      <p:sp>
        <p:nvSpPr>
          <p:cNvPr id="26" name="文本框 25"/>
          <p:cNvSpPr txBox="1"/>
          <p:nvPr/>
        </p:nvSpPr>
        <p:spPr>
          <a:xfrm>
            <a:off x="6280981" y="1939765"/>
            <a:ext cx="441146"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密码</a:t>
            </a:r>
          </a:p>
        </p:txBody>
      </p:sp>
      <p:sp>
        <p:nvSpPr>
          <p:cNvPr id="8" name="矩形 7"/>
          <p:cNvSpPr/>
          <p:nvPr/>
        </p:nvSpPr>
        <p:spPr>
          <a:xfrm>
            <a:off x="6722127" y="1633661"/>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6722127" y="1954919"/>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219098" y="2352932"/>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登录并返回游戏页面</a:t>
            </a:r>
          </a:p>
        </p:txBody>
      </p:sp>
      <p:sp>
        <p:nvSpPr>
          <p:cNvPr id="32" name="矩形 31"/>
          <p:cNvSpPr/>
          <p:nvPr/>
        </p:nvSpPr>
        <p:spPr>
          <a:xfrm>
            <a:off x="6219098" y="2728084"/>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登录后支付</a:t>
            </a: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0981" y="4075267"/>
            <a:ext cx="669640" cy="669640"/>
          </a:xfrm>
          <a:prstGeom prst="rect">
            <a:avLst/>
          </a:prstGeom>
        </p:spPr>
      </p:pic>
      <p:sp>
        <p:nvSpPr>
          <p:cNvPr id="38" name="文本框 37"/>
          <p:cNvSpPr txBox="1"/>
          <p:nvPr/>
        </p:nvSpPr>
        <p:spPr>
          <a:xfrm>
            <a:off x="6152986" y="3627583"/>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使用支付宝</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微信</a:t>
            </a:r>
            <a:r>
              <a:rPr lang="en-US" altLang="zh-CN" sz="1000" dirty="0">
                <a:solidFill>
                  <a:schemeClr val="bg1"/>
                </a:solidFill>
                <a:latin typeface="微软雅黑" panose="020B0503020204020204" pitchFamily="34" charset="-122"/>
                <a:ea typeface="微软雅黑" panose="020B0503020204020204" pitchFamily="34" charset="-122"/>
              </a:rPr>
              <a:t>APP</a:t>
            </a:r>
            <a:r>
              <a:rPr lang="zh-CN" altLang="en-US" sz="1000" dirty="0">
                <a:solidFill>
                  <a:schemeClr val="bg1"/>
                </a:solidFill>
                <a:latin typeface="微软雅黑" panose="020B0503020204020204" pitchFamily="34" charset="-122"/>
                <a:ea typeface="微软雅黑" panose="020B0503020204020204" pitchFamily="34" charset="-122"/>
              </a:rPr>
              <a:t>扫码支付</a:t>
            </a:r>
          </a:p>
        </p:txBody>
      </p:sp>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0769" y="4075267"/>
            <a:ext cx="669640" cy="669640"/>
          </a:xfrm>
          <a:prstGeom prst="rect">
            <a:avLst/>
          </a:prstGeom>
        </p:spPr>
      </p:pic>
      <p:sp>
        <p:nvSpPr>
          <p:cNvPr id="45" name="文本框 44"/>
          <p:cNvSpPr txBox="1"/>
          <p:nvPr/>
        </p:nvSpPr>
        <p:spPr>
          <a:xfrm>
            <a:off x="6311466" y="4755662"/>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支付宝</a:t>
            </a:r>
          </a:p>
        </p:txBody>
      </p:sp>
      <p:sp>
        <p:nvSpPr>
          <p:cNvPr id="46" name="文本框 45"/>
          <p:cNvSpPr txBox="1"/>
          <p:nvPr/>
        </p:nvSpPr>
        <p:spPr>
          <a:xfrm>
            <a:off x="7355015" y="4751475"/>
            <a:ext cx="441146" cy="246221"/>
          </a:xfrm>
          <a:prstGeom prst="rect">
            <a:avLst/>
          </a:prstGeom>
          <a:noFill/>
        </p:spPr>
        <p:txBody>
          <a:bodyPr wrap="none" rtlCol="0">
            <a:spAutoFit/>
          </a:bodyPr>
          <a:lstStyle/>
          <a:p>
            <a:pPr algn="ctr"/>
            <a:r>
              <a:rPr lang="zh-CN" altLang="en-US" sz="1000" dirty="0">
                <a:solidFill>
                  <a:schemeClr val="bg1"/>
                </a:solidFill>
                <a:latin typeface="微软雅黑" panose="020B0503020204020204" pitchFamily="34" charset="-122"/>
                <a:ea typeface="微软雅黑" panose="020B0503020204020204" pitchFamily="34" charset="-122"/>
              </a:rPr>
              <a:t>微信</a:t>
            </a:r>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79137" y="4314797"/>
            <a:ext cx="192904" cy="190580"/>
          </a:xfrm>
          <a:prstGeom prst="rect">
            <a:avLst/>
          </a:prstGeom>
        </p:spPr>
      </p:pic>
      <p:pic>
        <p:nvPicPr>
          <p:cNvPr id="14" name="图片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15963" y="4310249"/>
            <a:ext cx="199676" cy="199676"/>
          </a:xfrm>
          <a:prstGeom prst="rect">
            <a:avLst/>
          </a:prstGeom>
        </p:spPr>
      </p:pic>
      <p:sp>
        <p:nvSpPr>
          <p:cNvPr id="47" name="矩形 46"/>
          <p:cNvSpPr/>
          <p:nvPr/>
        </p:nvSpPr>
        <p:spPr>
          <a:xfrm>
            <a:off x="5987961" y="1062204"/>
            <a:ext cx="2272014" cy="464613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8" name="椭圆 47"/>
          <p:cNvSpPr/>
          <p:nvPr/>
        </p:nvSpPr>
        <p:spPr>
          <a:xfrm>
            <a:off x="5819962" y="93330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49" name="矩形 48"/>
          <p:cNvSpPr/>
          <p:nvPr/>
        </p:nvSpPr>
        <p:spPr>
          <a:xfrm>
            <a:off x="6102185" y="1553824"/>
            <a:ext cx="1968024" cy="65559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0" name="椭圆 49"/>
          <p:cNvSpPr/>
          <p:nvPr/>
        </p:nvSpPr>
        <p:spPr>
          <a:xfrm>
            <a:off x="7907663" y="136171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51" name="矩形 50"/>
          <p:cNvSpPr/>
          <p:nvPr/>
        </p:nvSpPr>
        <p:spPr>
          <a:xfrm>
            <a:off x="6102185" y="2256854"/>
            <a:ext cx="1968024" cy="3954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2" name="椭圆 51"/>
          <p:cNvSpPr/>
          <p:nvPr/>
        </p:nvSpPr>
        <p:spPr>
          <a:xfrm>
            <a:off x="7945537" y="231344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53" name="矩形 52"/>
          <p:cNvSpPr/>
          <p:nvPr/>
        </p:nvSpPr>
        <p:spPr>
          <a:xfrm>
            <a:off x="6102185" y="2702249"/>
            <a:ext cx="1968024" cy="3954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4" name="椭圆 53"/>
          <p:cNvSpPr/>
          <p:nvPr/>
        </p:nvSpPr>
        <p:spPr>
          <a:xfrm>
            <a:off x="7945537" y="275883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p:txBody>
      </p:sp>
      <p:sp>
        <p:nvSpPr>
          <p:cNvPr id="55" name="矩形 54"/>
          <p:cNvSpPr/>
          <p:nvPr/>
        </p:nvSpPr>
        <p:spPr>
          <a:xfrm>
            <a:off x="6137750" y="3984028"/>
            <a:ext cx="864651" cy="10286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6" name="矩形 55"/>
          <p:cNvSpPr/>
          <p:nvPr/>
        </p:nvSpPr>
        <p:spPr>
          <a:xfrm>
            <a:off x="7170400" y="3978043"/>
            <a:ext cx="864651" cy="10286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7" name="椭圆 56"/>
          <p:cNvSpPr/>
          <p:nvPr/>
        </p:nvSpPr>
        <p:spPr>
          <a:xfrm>
            <a:off x="6029254" y="383397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p:txBody>
      </p:sp>
      <p:sp>
        <p:nvSpPr>
          <p:cNvPr id="61" name="椭圆 60"/>
          <p:cNvSpPr/>
          <p:nvPr/>
        </p:nvSpPr>
        <p:spPr>
          <a:xfrm>
            <a:off x="7901031" y="383397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36243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Log in by username and password</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graphicFrame>
        <p:nvGraphicFramePr>
          <p:cNvPr id="60" name="표 26"/>
          <p:cNvGraphicFramePr>
            <a:graphicFrameLocks noGrp="1"/>
          </p:cNvGraphicFramePr>
          <p:nvPr>
            <p:extLst>
              <p:ext uri="{D42A27DB-BD31-4B8C-83A1-F6EECF244321}">
                <p14:modId xmlns:p14="http://schemas.microsoft.com/office/powerpoint/2010/main" val="169894109"/>
              </p:ext>
            </p:extLst>
          </p:nvPr>
        </p:nvGraphicFramePr>
        <p:xfrm>
          <a:off x="8869339" y="1074420"/>
          <a:ext cx="3053371" cy="2965864"/>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用户名</a:t>
                      </a:r>
                      <a:r>
                        <a:rPr lang="en-US" altLang="zh-CN" sz="1000" dirty="0">
                          <a:latin typeface="微软雅黑" panose="020B0503020204020204" pitchFamily="34" charset="-122"/>
                        </a:rPr>
                        <a:t>/</a:t>
                      </a:r>
                      <a:r>
                        <a:rPr lang="zh-CN" altLang="en-US" sz="1000" dirty="0">
                          <a:latin typeface="微软雅黑" panose="020B0503020204020204" pitchFamily="34" charset="-122"/>
                        </a:rPr>
                        <a:t>密码输入框</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U</a:t>
                      </a:r>
                      <a:r>
                        <a:rPr lang="en-US" altLang="zh-CN" sz="1000" dirty="0">
                          <a:latin typeface="微软雅黑" panose="020B0503020204020204" pitchFamily="34" charset="-122"/>
                        </a:rPr>
                        <a:t>sername/Password</a:t>
                      </a:r>
                      <a:r>
                        <a:rPr lang="en-US" altLang="zh-CN" sz="1000" baseline="0" dirty="0">
                          <a:latin typeface="微软雅黑" panose="020B0503020204020204" pitchFamily="34" charset="-122"/>
                        </a:rPr>
                        <a:t> input box</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用户名</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密码输入错误提示</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Username/Password</a:t>
                      </a:r>
                      <a:r>
                        <a:rPr lang="en-US" altLang="ko-KR" sz="1000" baseline="0" dirty="0">
                          <a:latin typeface="微软雅黑" panose="020B0503020204020204" pitchFamily="34" charset="-122"/>
                          <a:ea typeface="微软雅黑" panose="020B0503020204020204" pitchFamily="34" charset="-122"/>
                        </a:rPr>
                        <a:t> error message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12272728"/>
                  </a:ext>
                </a:extLst>
              </a:tr>
              <a:tr h="209550">
                <a:tc>
                  <a:txBody>
                    <a:bodyPr/>
                    <a:lstStyle/>
                    <a:p>
                      <a:r>
                        <a:rPr lang="en-US" altLang="zh-CN" sz="1000" dirty="0">
                          <a:latin typeface="微软雅黑" panose="020B0503020204020204" pitchFamily="34" charset="-122"/>
                          <a:ea typeface="微软雅黑" panose="020B0503020204020204" pitchFamily="34" charset="-122"/>
                        </a:rPr>
                        <a:t>3.</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“登录并返回游戏页面”按钮，点击登录后返回游戏界面（用于现金支付）</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“Log</a:t>
                      </a:r>
                      <a:r>
                        <a:rPr lang="en-US" altLang="ko-KR" sz="1000" baseline="0" dirty="0">
                          <a:latin typeface="微软雅黑" panose="020B0503020204020204" pitchFamily="34" charset="-122"/>
                        </a:rPr>
                        <a:t> in and go back game page</a:t>
                      </a:r>
                      <a:r>
                        <a:rPr lang="en-US" altLang="ko-KR" sz="1000" dirty="0">
                          <a:latin typeface="微软雅黑" panose="020B0503020204020204" pitchFamily="34" charset="-122"/>
                        </a:rPr>
                        <a:t>”, click it member</a:t>
                      </a:r>
                      <a:r>
                        <a:rPr lang="en-US" altLang="ko-KR" sz="1000" baseline="0" dirty="0">
                          <a:latin typeface="微软雅黑" panose="020B0503020204020204" pitchFamily="34" charset="-122"/>
                        </a:rPr>
                        <a:t> log in and then go back game page(for pay by cash)</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46960003"/>
                  </a:ext>
                </a:extLst>
              </a:tr>
              <a:tr h="209550">
                <a:tc>
                  <a:txBody>
                    <a:bodyPr/>
                    <a:lstStyle/>
                    <a:p>
                      <a:r>
                        <a:rPr lang="en-US" altLang="zh-CN" sz="1000" dirty="0">
                          <a:latin typeface="微软雅黑" panose="020B0503020204020204" pitchFamily="34" charset="-122"/>
                          <a:ea typeface="微软雅黑" panose="020B0503020204020204" pitchFamily="34" charset="-122"/>
                        </a:rPr>
                        <a:t>4.</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“登录后支付”按钮，点击登陆后留在此页面，用户可选择支付宝</a:t>
                      </a:r>
                      <a:r>
                        <a:rPr lang="en-US" altLang="zh-CN" sz="1000" dirty="0">
                          <a:latin typeface="微软雅黑" panose="020B0503020204020204" pitchFamily="34" charset="-122"/>
                        </a:rPr>
                        <a:t>/</a:t>
                      </a:r>
                      <a:r>
                        <a:rPr lang="zh-CN" altLang="en-US" sz="1000" dirty="0">
                          <a:latin typeface="微软雅黑" panose="020B0503020204020204" pitchFamily="34" charset="-122"/>
                        </a:rPr>
                        <a:t>微信支付（用户支付宝</a:t>
                      </a:r>
                      <a:r>
                        <a:rPr lang="en-US" altLang="zh-CN" sz="1000" dirty="0">
                          <a:latin typeface="微软雅黑" panose="020B0503020204020204" pitchFamily="34" charset="-122"/>
                        </a:rPr>
                        <a:t>/</a:t>
                      </a:r>
                      <a:r>
                        <a:rPr lang="zh-CN" altLang="en-US" sz="1000" dirty="0">
                          <a:latin typeface="微软雅黑" panose="020B0503020204020204" pitchFamily="34" charset="-122"/>
                        </a:rPr>
                        <a:t>微信支付）</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“After log</a:t>
                      </a:r>
                      <a:r>
                        <a:rPr lang="en-US" altLang="ko-KR" sz="1000" baseline="0" dirty="0">
                          <a:latin typeface="微软雅黑" panose="020B0503020204020204" pitchFamily="34" charset="-122"/>
                        </a:rPr>
                        <a:t> in payment</a:t>
                      </a:r>
                      <a:r>
                        <a:rPr lang="en-US" altLang="ko-KR" sz="1000" dirty="0">
                          <a:latin typeface="微软雅黑" panose="020B0503020204020204" pitchFamily="34" charset="-122"/>
                        </a:rPr>
                        <a:t>” button, click</a:t>
                      </a:r>
                      <a:r>
                        <a:rPr lang="en-US" altLang="ko-KR" sz="1000" baseline="0" dirty="0">
                          <a:latin typeface="微软雅黑" panose="020B0503020204020204" pitchFamily="34" charset="-122"/>
                        </a:rPr>
                        <a:t> it member log in and stay this page, member can scan QR code to pay by Alipay or Wechat(for pay by Alipay and Wechat)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58866705"/>
                  </a:ext>
                </a:extLst>
              </a:tr>
            </a:tbl>
          </a:graphicData>
        </a:graphic>
      </p:graphicFrame>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sp>
        <p:nvSpPr>
          <p:cNvPr id="25" name="文本框 24"/>
          <p:cNvSpPr txBox="1"/>
          <p:nvPr/>
        </p:nvSpPr>
        <p:spPr>
          <a:xfrm>
            <a:off x="6152986" y="1602133"/>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用户名</a:t>
            </a:r>
          </a:p>
        </p:txBody>
      </p:sp>
      <p:sp>
        <p:nvSpPr>
          <p:cNvPr id="26" name="文本框 25"/>
          <p:cNvSpPr txBox="1"/>
          <p:nvPr/>
        </p:nvSpPr>
        <p:spPr>
          <a:xfrm>
            <a:off x="6280981" y="1939765"/>
            <a:ext cx="441146"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密码</a:t>
            </a:r>
          </a:p>
        </p:txBody>
      </p:sp>
      <p:sp>
        <p:nvSpPr>
          <p:cNvPr id="8" name="矩形 7"/>
          <p:cNvSpPr/>
          <p:nvPr/>
        </p:nvSpPr>
        <p:spPr>
          <a:xfrm>
            <a:off x="6722127" y="1633661"/>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6722127" y="1954919"/>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219098" y="2352932"/>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登录并返回游戏页面</a:t>
            </a:r>
          </a:p>
        </p:txBody>
      </p:sp>
      <p:sp>
        <p:nvSpPr>
          <p:cNvPr id="32" name="矩形 31"/>
          <p:cNvSpPr/>
          <p:nvPr/>
        </p:nvSpPr>
        <p:spPr>
          <a:xfrm>
            <a:off x="6219098" y="2728084"/>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登录后支付</a:t>
            </a: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0981" y="4075267"/>
            <a:ext cx="669640" cy="669640"/>
          </a:xfrm>
          <a:prstGeom prst="rect">
            <a:avLst/>
          </a:prstGeom>
        </p:spPr>
      </p:pic>
      <p:sp>
        <p:nvSpPr>
          <p:cNvPr id="38" name="文本框 37"/>
          <p:cNvSpPr txBox="1"/>
          <p:nvPr/>
        </p:nvSpPr>
        <p:spPr>
          <a:xfrm>
            <a:off x="6152986" y="3627583"/>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使用支付宝</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微信</a:t>
            </a:r>
            <a:r>
              <a:rPr lang="en-US" altLang="zh-CN" sz="1000" dirty="0">
                <a:solidFill>
                  <a:schemeClr val="bg1"/>
                </a:solidFill>
                <a:latin typeface="微软雅黑" panose="020B0503020204020204" pitchFamily="34" charset="-122"/>
                <a:ea typeface="微软雅黑" panose="020B0503020204020204" pitchFamily="34" charset="-122"/>
              </a:rPr>
              <a:t>APP</a:t>
            </a:r>
            <a:r>
              <a:rPr lang="zh-CN" altLang="en-US" sz="1000" dirty="0">
                <a:solidFill>
                  <a:schemeClr val="bg1"/>
                </a:solidFill>
                <a:latin typeface="微软雅黑" panose="020B0503020204020204" pitchFamily="34" charset="-122"/>
                <a:ea typeface="微软雅黑" panose="020B0503020204020204" pitchFamily="34" charset="-122"/>
              </a:rPr>
              <a:t>扫码支付</a:t>
            </a:r>
          </a:p>
        </p:txBody>
      </p:sp>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0769" y="4075267"/>
            <a:ext cx="669640" cy="669640"/>
          </a:xfrm>
          <a:prstGeom prst="rect">
            <a:avLst/>
          </a:prstGeom>
        </p:spPr>
      </p:pic>
      <p:sp>
        <p:nvSpPr>
          <p:cNvPr id="45" name="文本框 44"/>
          <p:cNvSpPr txBox="1"/>
          <p:nvPr/>
        </p:nvSpPr>
        <p:spPr>
          <a:xfrm>
            <a:off x="6311466" y="4755662"/>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支付宝</a:t>
            </a:r>
          </a:p>
        </p:txBody>
      </p:sp>
      <p:sp>
        <p:nvSpPr>
          <p:cNvPr id="46" name="文本框 45"/>
          <p:cNvSpPr txBox="1"/>
          <p:nvPr/>
        </p:nvSpPr>
        <p:spPr>
          <a:xfrm>
            <a:off x="7355015" y="4751475"/>
            <a:ext cx="441146" cy="246221"/>
          </a:xfrm>
          <a:prstGeom prst="rect">
            <a:avLst/>
          </a:prstGeom>
          <a:noFill/>
        </p:spPr>
        <p:txBody>
          <a:bodyPr wrap="none" rtlCol="0">
            <a:spAutoFit/>
          </a:bodyPr>
          <a:lstStyle/>
          <a:p>
            <a:pPr algn="ctr"/>
            <a:r>
              <a:rPr lang="zh-CN" altLang="en-US" sz="1000" dirty="0">
                <a:solidFill>
                  <a:schemeClr val="bg1"/>
                </a:solidFill>
                <a:latin typeface="微软雅黑" panose="020B0503020204020204" pitchFamily="34" charset="-122"/>
                <a:ea typeface="微软雅黑" panose="020B0503020204020204" pitchFamily="34" charset="-122"/>
              </a:rPr>
              <a:t>微信</a:t>
            </a:r>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79137" y="4314797"/>
            <a:ext cx="192904" cy="190580"/>
          </a:xfrm>
          <a:prstGeom prst="rect">
            <a:avLst/>
          </a:prstGeom>
        </p:spPr>
      </p:pic>
      <p:pic>
        <p:nvPicPr>
          <p:cNvPr id="14" name="图片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15963" y="4310249"/>
            <a:ext cx="199676" cy="199676"/>
          </a:xfrm>
          <a:prstGeom prst="rect">
            <a:avLst/>
          </a:prstGeom>
        </p:spPr>
      </p:pic>
      <p:sp>
        <p:nvSpPr>
          <p:cNvPr id="49" name="矩形 48"/>
          <p:cNvSpPr/>
          <p:nvPr/>
        </p:nvSpPr>
        <p:spPr>
          <a:xfrm>
            <a:off x="6102185" y="1553824"/>
            <a:ext cx="1968024" cy="6822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0" name="椭圆 49"/>
          <p:cNvSpPr/>
          <p:nvPr/>
        </p:nvSpPr>
        <p:spPr>
          <a:xfrm>
            <a:off x="7907663" y="136171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51" name="矩形 50"/>
          <p:cNvSpPr/>
          <p:nvPr/>
        </p:nvSpPr>
        <p:spPr>
          <a:xfrm>
            <a:off x="6102185" y="2256854"/>
            <a:ext cx="1968024" cy="3954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2" name="椭圆 51"/>
          <p:cNvSpPr/>
          <p:nvPr/>
        </p:nvSpPr>
        <p:spPr>
          <a:xfrm>
            <a:off x="7945537" y="231344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53" name="矩形 52"/>
          <p:cNvSpPr/>
          <p:nvPr/>
        </p:nvSpPr>
        <p:spPr>
          <a:xfrm>
            <a:off x="6102185" y="2702249"/>
            <a:ext cx="1968024" cy="3954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4" name="椭圆 53"/>
          <p:cNvSpPr/>
          <p:nvPr/>
        </p:nvSpPr>
        <p:spPr>
          <a:xfrm>
            <a:off x="7945537" y="275883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p:txBody>
      </p:sp>
      <p:sp>
        <p:nvSpPr>
          <p:cNvPr id="15" name="矩形 14"/>
          <p:cNvSpPr/>
          <p:nvPr/>
        </p:nvSpPr>
        <p:spPr>
          <a:xfrm>
            <a:off x="6647288" y="1778460"/>
            <a:ext cx="881973" cy="215444"/>
          </a:xfrm>
          <a:prstGeom prst="rect">
            <a:avLst/>
          </a:prstGeom>
        </p:spPr>
        <p:txBody>
          <a:bodyPr wrap="none">
            <a:spAutoFit/>
          </a:bodyPr>
          <a:lstStyle/>
          <a:p>
            <a:r>
              <a:rPr lang="en-US" altLang="zh-CN" sz="800" dirty="0">
                <a:solidFill>
                  <a:srgbClr val="FF0000"/>
                </a:solidFill>
                <a:latin typeface="微软雅黑" panose="020B0503020204020204" pitchFamily="34" charset="-122"/>
                <a:ea typeface="微软雅黑" panose="020B0503020204020204" pitchFamily="34" charset="-122"/>
              </a:rPr>
              <a:t>Error message</a:t>
            </a:r>
            <a:endParaRPr lang="zh-CN" altLang="en-US" sz="800" dirty="0">
              <a:solidFill>
                <a:srgbClr val="FF0000"/>
              </a:solidFill>
              <a:latin typeface="微软雅黑" panose="020B0503020204020204" pitchFamily="34" charset="-122"/>
              <a:ea typeface="微软雅黑" panose="020B0503020204020204" pitchFamily="34" charset="-122"/>
            </a:endParaRPr>
          </a:p>
        </p:txBody>
      </p:sp>
      <p:sp>
        <p:nvSpPr>
          <p:cNvPr id="40" name="矩形 39"/>
          <p:cNvSpPr/>
          <p:nvPr/>
        </p:nvSpPr>
        <p:spPr>
          <a:xfrm>
            <a:off x="6645210" y="2094762"/>
            <a:ext cx="881973" cy="215444"/>
          </a:xfrm>
          <a:prstGeom prst="rect">
            <a:avLst/>
          </a:prstGeom>
        </p:spPr>
        <p:txBody>
          <a:bodyPr wrap="none">
            <a:spAutoFit/>
          </a:bodyPr>
          <a:lstStyle/>
          <a:p>
            <a:r>
              <a:rPr lang="en-US" altLang="zh-CN" sz="800" dirty="0">
                <a:solidFill>
                  <a:srgbClr val="FF0000"/>
                </a:solidFill>
                <a:latin typeface="微软雅黑" panose="020B0503020204020204" pitchFamily="34" charset="-122"/>
                <a:ea typeface="微软雅黑" panose="020B0503020204020204" pitchFamily="34" charset="-122"/>
              </a:rPr>
              <a:t>Error message</a:t>
            </a:r>
            <a:endParaRPr lang="zh-CN" altLang="en-US" sz="800" dirty="0">
              <a:solidFill>
                <a:srgbClr val="FF0000"/>
              </a:solidFill>
              <a:latin typeface="微软雅黑" panose="020B0503020204020204" pitchFamily="34" charset="-122"/>
              <a:ea typeface="微软雅黑" panose="020B0503020204020204" pitchFamily="34" charset="-122"/>
            </a:endParaRPr>
          </a:p>
        </p:txBody>
      </p:sp>
      <p:sp>
        <p:nvSpPr>
          <p:cNvPr id="41" name="矩形 40"/>
          <p:cNvSpPr/>
          <p:nvPr/>
        </p:nvSpPr>
        <p:spPr>
          <a:xfrm>
            <a:off x="6720923" y="1835570"/>
            <a:ext cx="725127" cy="814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2" name="矩形 41"/>
          <p:cNvSpPr/>
          <p:nvPr/>
        </p:nvSpPr>
        <p:spPr>
          <a:xfrm>
            <a:off x="6722127" y="2157106"/>
            <a:ext cx="725127" cy="814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3" name="椭圆 42"/>
          <p:cNvSpPr/>
          <p:nvPr/>
        </p:nvSpPr>
        <p:spPr>
          <a:xfrm>
            <a:off x="5591504" y="185279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cxnSp>
        <p:nvCxnSpPr>
          <p:cNvPr id="17" name="肘形连接符 16"/>
          <p:cNvCxnSpPr>
            <a:stCxn id="41" idx="1"/>
            <a:endCxn id="43" idx="6"/>
          </p:cNvCxnSpPr>
          <p:nvPr/>
        </p:nvCxnSpPr>
        <p:spPr>
          <a:xfrm rot="10800000" flipV="1">
            <a:off x="5873727" y="1876278"/>
            <a:ext cx="847196" cy="117626"/>
          </a:xfrm>
          <a:prstGeom prst="bentConnector3">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肘形连接符 17"/>
          <p:cNvCxnSpPr>
            <a:stCxn id="42" idx="1"/>
          </p:cNvCxnSpPr>
          <p:nvPr/>
        </p:nvCxnSpPr>
        <p:spPr>
          <a:xfrm rot="10800000">
            <a:off x="5881457" y="1993904"/>
            <a:ext cx="840671" cy="203911"/>
          </a:xfrm>
          <a:prstGeom prst="bentConnector3">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26383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Go back game page</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1418394082"/>
              </p:ext>
            </p:extLst>
          </p:nvPr>
        </p:nvGraphicFramePr>
        <p:xfrm>
          <a:off x="8869339" y="1074420"/>
          <a:ext cx="3053371" cy="2131900"/>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用户信息</a:t>
                      </a:r>
                      <a:endParaRPr lang="en-US" altLang="zh-CN" sz="1000" baseline="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微软雅黑" panose="020B0503020204020204" pitchFamily="34" charset="-122"/>
                        </a:rPr>
                        <a:t>Member information</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用户头像</a:t>
                      </a:r>
                      <a:r>
                        <a:rPr lang="en-US" altLang="zh-CN" sz="1000" baseline="0" dirty="0">
                          <a:latin typeface="微软雅黑" panose="020B0503020204020204" pitchFamily="34" charset="-122"/>
                          <a:ea typeface="微软雅黑" panose="020B0503020204020204" pitchFamily="34" charset="-122"/>
                        </a:rPr>
                        <a:t>Member head portrait</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用户昵称</a:t>
                      </a:r>
                      <a:r>
                        <a:rPr lang="en-US" altLang="zh-CN" sz="1000" baseline="0" dirty="0">
                          <a:latin typeface="微软雅黑" panose="020B0503020204020204" pitchFamily="34" charset="-122"/>
                          <a:ea typeface="微软雅黑" panose="020B0503020204020204" pitchFamily="34" charset="-122"/>
                        </a:rPr>
                        <a:t>Member nickname</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积分</a:t>
                      </a:r>
                      <a:r>
                        <a:rPr lang="en-US" altLang="zh-CN" sz="1000" baseline="0" dirty="0">
                          <a:latin typeface="微软雅黑" panose="020B0503020204020204" pitchFamily="34" charset="-122"/>
                          <a:ea typeface="微软雅黑" panose="020B0503020204020204" pitchFamily="34" charset="-122"/>
                        </a:rPr>
                        <a:t>Integration</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en-US" altLang="zh-CN" sz="1000" baseline="0" dirty="0">
                          <a:latin typeface="微软雅黑" panose="020B0503020204020204" pitchFamily="34" charset="-122"/>
                          <a:ea typeface="微软雅黑" panose="020B0503020204020204" pitchFamily="34" charset="-122"/>
                        </a:rPr>
                        <a:t>“</a:t>
                      </a:r>
                      <a:r>
                        <a:rPr lang="zh-CN" altLang="en-US" sz="1000" baseline="0" dirty="0">
                          <a:latin typeface="微软雅黑" panose="020B0503020204020204" pitchFamily="34" charset="-122"/>
                          <a:ea typeface="微软雅黑" panose="020B0503020204020204" pitchFamily="34" charset="-122"/>
                        </a:rPr>
                        <a:t>退出登录”按钮，点击退出登录</a:t>
                      </a:r>
                      <a:endParaRPr lang="en-US" altLang="zh-CN" sz="1000" baseline="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微软雅黑" panose="020B0503020204020204" pitchFamily="34" charset="-122"/>
                        </a:rPr>
                        <a:t>Click “Log out” button to log out</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00764514"/>
                  </a:ext>
                </a:extLst>
              </a:tr>
              <a:tr h="209550">
                <a:tc>
                  <a:txBody>
                    <a:bodyPr/>
                    <a:lstStyle/>
                    <a:p>
                      <a:r>
                        <a:rPr lang="en-US" altLang="zh-CN" sz="1000" dirty="0">
                          <a:latin typeface="微软雅黑" panose="020B0503020204020204" pitchFamily="34" charset="-122"/>
                          <a:ea typeface="微软雅黑" panose="020B0503020204020204" pitchFamily="34" charset="-122"/>
                        </a:rPr>
                        <a:t>3.</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点击“其他方式登录</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支付”按钮，进入其他方式登录</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支付页面。</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a:t>
                      </a:r>
                      <a:r>
                        <a:rPr lang="en-US" altLang="zh-CN" sz="1000" dirty="0">
                          <a:latin typeface="微软雅黑" panose="020B0503020204020204" pitchFamily="34" charset="-122"/>
                          <a:ea typeface="微软雅黑" panose="020B0503020204020204" pitchFamily="34" charset="-122"/>
                        </a:rPr>
                        <a:t>lick “Others</a:t>
                      </a:r>
                      <a:r>
                        <a:rPr lang="en-US" altLang="zh-CN" sz="1000" baseline="0" dirty="0">
                          <a:latin typeface="微软雅黑" panose="020B0503020204020204" pitchFamily="34" charset="-122"/>
                          <a:ea typeface="微软雅黑" panose="020B0503020204020204" pitchFamily="34" charset="-122"/>
                        </a:rPr>
                        <a:t> way to log in and pay</a:t>
                      </a:r>
                      <a:r>
                        <a:rPr lang="en-US" altLang="zh-CN" sz="1000" dirty="0">
                          <a:latin typeface="微软雅黑" panose="020B0503020204020204" pitchFamily="34" charset="-122"/>
                          <a:ea typeface="微软雅黑" panose="020B0503020204020204" pitchFamily="34" charset="-122"/>
                        </a:rPr>
                        <a:t>” button to</a:t>
                      </a:r>
                      <a:r>
                        <a:rPr lang="en-US" altLang="zh-CN" sz="1000" baseline="0" dirty="0">
                          <a:latin typeface="微软雅黑" panose="020B0503020204020204" pitchFamily="34" charset="-122"/>
                          <a:ea typeface="微软雅黑" panose="020B0503020204020204" pitchFamily="34" charset="-122"/>
                        </a:rPr>
                        <a:t> enter the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1688112"/>
                  </a:ext>
                </a:extLst>
              </a:tr>
            </a:tbl>
          </a:graphicData>
        </a:graphic>
      </p:graphicFrame>
      <p:grpSp>
        <p:nvGrpSpPr>
          <p:cNvPr id="3" name="组合 2"/>
          <p:cNvGrpSpPr/>
          <p:nvPr/>
        </p:nvGrpSpPr>
        <p:grpSpPr>
          <a:xfrm>
            <a:off x="334347" y="1074420"/>
            <a:ext cx="7925628" cy="4953518"/>
            <a:chOff x="334347" y="1074420"/>
            <a:chExt cx="7925628" cy="4953518"/>
          </a:xfrm>
        </p:grpSpPr>
        <p:grpSp>
          <p:nvGrpSpPr>
            <p:cNvPr id="54" name="组合 53"/>
            <p:cNvGrpSpPr/>
            <p:nvPr/>
          </p:nvGrpSpPr>
          <p:grpSpPr>
            <a:xfrm>
              <a:off x="334347" y="1074420"/>
              <a:ext cx="7925628" cy="4953518"/>
              <a:chOff x="334347" y="1074420"/>
              <a:chExt cx="7925628" cy="4953518"/>
            </a:xfrm>
          </p:grpSpPr>
          <p:pic>
            <p:nvPicPr>
              <p:cNvPr id="55" name="图片 5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56" name="矩形 55"/>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7" name="矩形 56"/>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58" name="矩形 57"/>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59" name="矩形 58"/>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0" name="矩形 59"/>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pic>
            <p:nvPicPr>
              <p:cNvPr id="61" name="图片 6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62" name="矩形 61"/>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63" name="组合 62"/>
              <p:cNvGrpSpPr/>
              <p:nvPr/>
            </p:nvGrpSpPr>
            <p:grpSpPr>
              <a:xfrm>
                <a:off x="7054201" y="2135390"/>
                <a:ext cx="816746" cy="893336"/>
                <a:chOff x="5359606" y="2405848"/>
                <a:chExt cx="1103264" cy="1225119"/>
              </a:xfrm>
            </p:grpSpPr>
            <p:sp>
              <p:nvSpPr>
                <p:cNvPr id="66" name="矩形 65"/>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67" name="图片 6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68" name="矩形 67"/>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grpSp>
          <p:nvGrpSpPr>
            <p:cNvPr id="69" name="组合 68"/>
            <p:cNvGrpSpPr/>
            <p:nvPr/>
          </p:nvGrpSpPr>
          <p:grpSpPr>
            <a:xfrm>
              <a:off x="6896873" y="3405960"/>
              <a:ext cx="1213257" cy="1346649"/>
              <a:chOff x="507409" y="3552544"/>
              <a:chExt cx="1213257" cy="1346649"/>
            </a:xfrm>
          </p:grpSpPr>
          <p:sp>
            <p:nvSpPr>
              <p:cNvPr id="70" name="椭圆 69"/>
              <p:cNvSpPr/>
              <p:nvPr/>
            </p:nvSpPr>
            <p:spPr>
              <a:xfrm>
                <a:off x="841442" y="3552544"/>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1" name="图片 7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275" y="3595981"/>
                <a:ext cx="330457" cy="409580"/>
              </a:xfrm>
              <a:prstGeom prst="rect">
                <a:avLst/>
              </a:prstGeom>
            </p:spPr>
          </p:pic>
          <p:sp>
            <p:nvSpPr>
              <p:cNvPr id="72" name="矩形 71"/>
              <p:cNvSpPr/>
              <p:nvPr/>
            </p:nvSpPr>
            <p:spPr>
              <a:xfrm>
                <a:off x="507409" y="4175369"/>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73" name="矩形 72"/>
              <p:cNvSpPr/>
              <p:nvPr/>
            </p:nvSpPr>
            <p:spPr>
              <a:xfrm>
                <a:off x="534160" y="4411348"/>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74" name="矩形 73"/>
              <p:cNvSpPr/>
              <p:nvPr/>
            </p:nvSpPr>
            <p:spPr>
              <a:xfrm>
                <a:off x="761928" y="4688208"/>
                <a:ext cx="730969" cy="21098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Log out</a:t>
                </a:r>
                <a:endParaRPr lang="zh-CN" altLang="en-US" sz="1100" dirty="0">
                  <a:latin typeface="微软雅黑" panose="020B0503020204020204" pitchFamily="34" charset="-122"/>
                  <a:ea typeface="微软雅黑" panose="020B0503020204020204" pitchFamily="34" charset="-122"/>
                </a:endParaRPr>
              </a:p>
            </p:txBody>
          </p:sp>
        </p:grpSp>
      </p:grpSp>
      <p:sp>
        <p:nvSpPr>
          <p:cNvPr id="78" name="矩形 77"/>
          <p:cNvSpPr/>
          <p:nvPr/>
        </p:nvSpPr>
        <p:spPr>
          <a:xfrm>
            <a:off x="7116784" y="4500743"/>
            <a:ext cx="998340" cy="3156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6" name="矩形 25"/>
          <p:cNvSpPr/>
          <p:nvPr/>
        </p:nvSpPr>
        <p:spPr>
          <a:xfrm>
            <a:off x="7111790" y="3356147"/>
            <a:ext cx="998340" cy="110121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1" name="椭圆 80"/>
          <p:cNvSpPr/>
          <p:nvPr/>
        </p:nvSpPr>
        <p:spPr>
          <a:xfrm>
            <a:off x="7969018" y="450600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27" name="椭圆 26"/>
          <p:cNvSpPr/>
          <p:nvPr/>
        </p:nvSpPr>
        <p:spPr>
          <a:xfrm>
            <a:off x="7960719" y="322104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28" name="矩形 27"/>
          <p:cNvSpPr/>
          <p:nvPr/>
        </p:nvSpPr>
        <p:spPr>
          <a:xfrm>
            <a:off x="7054201" y="5003224"/>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sp>
        <p:nvSpPr>
          <p:cNvPr id="29" name="矩形 28"/>
          <p:cNvSpPr/>
          <p:nvPr/>
        </p:nvSpPr>
        <p:spPr>
          <a:xfrm>
            <a:off x="6921072" y="4937220"/>
            <a:ext cx="1304114" cy="37637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椭圆 29"/>
          <p:cNvSpPr/>
          <p:nvPr/>
        </p:nvSpPr>
        <p:spPr>
          <a:xfrm>
            <a:off x="6758112" y="481641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507332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Stay log in and payment page for payment</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graphicFrame>
        <p:nvGraphicFramePr>
          <p:cNvPr id="60" name="표 26"/>
          <p:cNvGraphicFramePr>
            <a:graphicFrameLocks noGrp="1"/>
          </p:cNvGraphicFramePr>
          <p:nvPr>
            <p:extLst/>
          </p:nvPr>
        </p:nvGraphicFramePr>
        <p:xfrm>
          <a:off x="8869339" y="1074420"/>
          <a:ext cx="3053371" cy="7687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用户使用支付宝</a:t>
                      </a:r>
                      <a:r>
                        <a:rPr lang="en-US" altLang="zh-CN" sz="1000" dirty="0">
                          <a:latin typeface="微软雅黑" panose="020B0503020204020204" pitchFamily="34" charset="-122"/>
                        </a:rPr>
                        <a:t>/</a:t>
                      </a:r>
                      <a:r>
                        <a:rPr lang="zh-CN" altLang="en-US" sz="1000" dirty="0">
                          <a:latin typeface="微软雅黑" panose="020B0503020204020204" pitchFamily="34" charset="-122"/>
                        </a:rPr>
                        <a:t>微信</a:t>
                      </a:r>
                      <a:r>
                        <a:rPr lang="en-US" altLang="zh-CN" sz="1000" dirty="0">
                          <a:latin typeface="微软雅黑" panose="020B0503020204020204" pitchFamily="34" charset="-122"/>
                        </a:rPr>
                        <a:t>APP</a:t>
                      </a:r>
                      <a:r>
                        <a:rPr lang="zh-CN" altLang="en-US" sz="1000" dirty="0">
                          <a:latin typeface="微软雅黑" panose="020B0503020204020204" pitchFamily="34" charset="-122"/>
                        </a:rPr>
                        <a:t>扫描二维码支付</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M</a:t>
                      </a:r>
                      <a:r>
                        <a:rPr lang="en-US" altLang="zh-CN" sz="1000" dirty="0">
                          <a:latin typeface="微软雅黑" panose="020B0503020204020204" pitchFamily="34" charset="-122"/>
                        </a:rPr>
                        <a:t>ember scan QR code by Alipay or Wechat for</a:t>
                      </a:r>
                      <a:r>
                        <a:rPr lang="en-US" altLang="zh-CN" sz="1000" baseline="0" dirty="0">
                          <a:latin typeface="微软雅黑" panose="020B0503020204020204" pitchFamily="34" charset="-122"/>
                        </a:rPr>
                        <a:t> payment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0981" y="4075267"/>
            <a:ext cx="669640" cy="669640"/>
          </a:xfrm>
          <a:prstGeom prst="rect">
            <a:avLst/>
          </a:prstGeom>
        </p:spPr>
      </p:pic>
      <p:sp>
        <p:nvSpPr>
          <p:cNvPr id="38" name="文本框 37"/>
          <p:cNvSpPr txBox="1"/>
          <p:nvPr/>
        </p:nvSpPr>
        <p:spPr>
          <a:xfrm>
            <a:off x="6152986" y="3627583"/>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使用支付宝</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微信</a:t>
            </a:r>
            <a:r>
              <a:rPr lang="en-US" altLang="zh-CN" sz="1000" dirty="0">
                <a:solidFill>
                  <a:schemeClr val="bg1"/>
                </a:solidFill>
                <a:latin typeface="微软雅黑" panose="020B0503020204020204" pitchFamily="34" charset="-122"/>
                <a:ea typeface="微软雅黑" panose="020B0503020204020204" pitchFamily="34" charset="-122"/>
              </a:rPr>
              <a:t>APP</a:t>
            </a:r>
            <a:r>
              <a:rPr lang="zh-CN" altLang="en-US" sz="1000" dirty="0">
                <a:solidFill>
                  <a:schemeClr val="bg1"/>
                </a:solidFill>
                <a:latin typeface="微软雅黑" panose="020B0503020204020204" pitchFamily="34" charset="-122"/>
                <a:ea typeface="微软雅黑" panose="020B0503020204020204" pitchFamily="34" charset="-122"/>
              </a:rPr>
              <a:t>扫码支付</a:t>
            </a:r>
          </a:p>
        </p:txBody>
      </p:sp>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0769" y="4075267"/>
            <a:ext cx="669640" cy="669640"/>
          </a:xfrm>
          <a:prstGeom prst="rect">
            <a:avLst/>
          </a:prstGeom>
        </p:spPr>
      </p:pic>
      <p:sp>
        <p:nvSpPr>
          <p:cNvPr id="45" name="文本框 44"/>
          <p:cNvSpPr txBox="1"/>
          <p:nvPr/>
        </p:nvSpPr>
        <p:spPr>
          <a:xfrm>
            <a:off x="6311466" y="4755662"/>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支付宝</a:t>
            </a:r>
          </a:p>
        </p:txBody>
      </p:sp>
      <p:sp>
        <p:nvSpPr>
          <p:cNvPr id="46" name="文本框 45"/>
          <p:cNvSpPr txBox="1"/>
          <p:nvPr/>
        </p:nvSpPr>
        <p:spPr>
          <a:xfrm>
            <a:off x="7355015" y="4751475"/>
            <a:ext cx="441146" cy="246221"/>
          </a:xfrm>
          <a:prstGeom prst="rect">
            <a:avLst/>
          </a:prstGeom>
          <a:noFill/>
        </p:spPr>
        <p:txBody>
          <a:bodyPr wrap="none" rtlCol="0">
            <a:spAutoFit/>
          </a:bodyPr>
          <a:lstStyle/>
          <a:p>
            <a:pPr algn="ctr"/>
            <a:r>
              <a:rPr lang="zh-CN" altLang="en-US" sz="1000" dirty="0">
                <a:solidFill>
                  <a:schemeClr val="bg1"/>
                </a:solidFill>
                <a:latin typeface="微软雅黑" panose="020B0503020204020204" pitchFamily="34" charset="-122"/>
                <a:ea typeface="微软雅黑" panose="020B0503020204020204" pitchFamily="34" charset="-122"/>
              </a:rPr>
              <a:t>微信</a:t>
            </a:r>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79137" y="4314797"/>
            <a:ext cx="192904" cy="190580"/>
          </a:xfrm>
          <a:prstGeom prst="rect">
            <a:avLst/>
          </a:prstGeom>
        </p:spPr>
      </p:pic>
      <p:pic>
        <p:nvPicPr>
          <p:cNvPr id="14" name="图片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15963" y="4310249"/>
            <a:ext cx="199676" cy="199676"/>
          </a:xfrm>
          <a:prstGeom prst="rect">
            <a:avLst/>
          </a:prstGeom>
        </p:spPr>
      </p:pic>
      <p:sp>
        <p:nvSpPr>
          <p:cNvPr id="47" name="椭圆 46"/>
          <p:cNvSpPr/>
          <p:nvPr/>
        </p:nvSpPr>
        <p:spPr>
          <a:xfrm>
            <a:off x="6798315" y="1727140"/>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矩形 47"/>
          <p:cNvSpPr/>
          <p:nvPr/>
        </p:nvSpPr>
        <p:spPr>
          <a:xfrm>
            <a:off x="6464282" y="2349965"/>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55" name="矩形 54"/>
          <p:cNvSpPr/>
          <p:nvPr/>
        </p:nvSpPr>
        <p:spPr>
          <a:xfrm>
            <a:off x="6491033" y="2585944"/>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56" name="矩形 55"/>
          <p:cNvSpPr/>
          <p:nvPr/>
        </p:nvSpPr>
        <p:spPr>
          <a:xfrm>
            <a:off x="6718801" y="2862804"/>
            <a:ext cx="730969" cy="2109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0067B3"/>
                </a:solidFill>
                <a:latin typeface="微软雅黑" panose="020B0503020204020204" pitchFamily="34" charset="-122"/>
                <a:ea typeface="微软雅黑" panose="020B0503020204020204" pitchFamily="34" charset="-122"/>
              </a:rPr>
              <a:t>Log out</a:t>
            </a:r>
            <a:endParaRPr lang="zh-CN" altLang="en-US" sz="1100" dirty="0">
              <a:solidFill>
                <a:srgbClr val="0067B3"/>
              </a:solidFill>
              <a:latin typeface="微软雅黑" panose="020B0503020204020204" pitchFamily="34" charset="-122"/>
              <a:ea typeface="微软雅黑" panose="020B0503020204020204" pitchFamily="34" charset="-122"/>
            </a:endParaRPr>
          </a:p>
        </p:txBody>
      </p:sp>
      <p:pic>
        <p:nvPicPr>
          <p:cNvPr id="57" name="图片 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891698" y="1762859"/>
            <a:ext cx="330457" cy="409580"/>
          </a:xfrm>
          <a:prstGeom prst="rect">
            <a:avLst/>
          </a:prstGeom>
        </p:spPr>
      </p:pic>
      <p:sp>
        <p:nvSpPr>
          <p:cNvPr id="58" name="矩形 57"/>
          <p:cNvSpPr/>
          <p:nvPr/>
        </p:nvSpPr>
        <p:spPr>
          <a:xfrm>
            <a:off x="6130318" y="3923421"/>
            <a:ext cx="1877339" cy="114022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9" name="椭圆 58"/>
          <p:cNvSpPr/>
          <p:nvPr/>
        </p:nvSpPr>
        <p:spPr>
          <a:xfrm>
            <a:off x="6018762" y="378606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97448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Revision History-2</a:t>
            </a:r>
            <a:endParaRPr lang="zh-CN" altLang="en-US" dirty="0"/>
          </a:p>
        </p:txBody>
      </p:sp>
      <p:graphicFrame>
        <p:nvGraphicFramePr>
          <p:cNvPr id="3" name="表格 2"/>
          <p:cNvGraphicFramePr>
            <a:graphicFrameLocks noGrp="1"/>
          </p:cNvGraphicFramePr>
          <p:nvPr>
            <p:extLst>
              <p:ext uri="{D42A27DB-BD31-4B8C-83A1-F6EECF244321}">
                <p14:modId xmlns:p14="http://schemas.microsoft.com/office/powerpoint/2010/main" val="1403497036"/>
              </p:ext>
            </p:extLst>
          </p:nvPr>
        </p:nvGraphicFramePr>
        <p:xfrm>
          <a:off x="2032000" y="1474269"/>
          <a:ext cx="8128000" cy="4343400"/>
        </p:xfrm>
        <a:graphic>
          <a:graphicData uri="http://schemas.openxmlformats.org/drawingml/2006/table">
            <a:tbl>
              <a:tblPr firstRow="1" bandRow="1">
                <a:tableStyleId>{073A0DAA-6AF3-43AB-8588-CEC1D06C72B9}</a:tableStyleId>
              </a:tblPr>
              <a:tblGrid>
                <a:gridCol w="1215357">
                  <a:extLst>
                    <a:ext uri="{9D8B030D-6E8A-4147-A177-3AD203B41FA5}">
                      <a16:colId xmlns:a16="http://schemas.microsoft.com/office/drawing/2014/main" val="330027714"/>
                    </a:ext>
                  </a:extLst>
                </a:gridCol>
                <a:gridCol w="1287262">
                  <a:extLst>
                    <a:ext uri="{9D8B030D-6E8A-4147-A177-3AD203B41FA5}">
                      <a16:colId xmlns:a16="http://schemas.microsoft.com/office/drawing/2014/main" val="1285207525"/>
                    </a:ext>
                  </a:extLst>
                </a:gridCol>
                <a:gridCol w="2982897">
                  <a:extLst>
                    <a:ext uri="{9D8B030D-6E8A-4147-A177-3AD203B41FA5}">
                      <a16:colId xmlns:a16="http://schemas.microsoft.com/office/drawing/2014/main" val="386924710"/>
                    </a:ext>
                  </a:extLst>
                </a:gridCol>
                <a:gridCol w="1287262">
                  <a:extLst>
                    <a:ext uri="{9D8B030D-6E8A-4147-A177-3AD203B41FA5}">
                      <a16:colId xmlns:a16="http://schemas.microsoft.com/office/drawing/2014/main" val="821413135"/>
                    </a:ext>
                  </a:extLst>
                </a:gridCol>
                <a:gridCol w="1355222">
                  <a:extLst>
                    <a:ext uri="{9D8B030D-6E8A-4147-A177-3AD203B41FA5}">
                      <a16:colId xmlns:a16="http://schemas.microsoft.com/office/drawing/2014/main" val="3679279605"/>
                    </a:ext>
                  </a:extLst>
                </a:gridCol>
              </a:tblGrid>
              <a:tr h="420763">
                <a:tc>
                  <a:txBody>
                    <a:bodyPr/>
                    <a:lstStyle/>
                    <a:p>
                      <a:pPr algn="ctr"/>
                      <a:r>
                        <a:rPr lang="zh-CN" altLang="en-US" sz="1200" b="0" dirty="0">
                          <a:latin typeface="微软雅黑" panose="020B0503020204020204" pitchFamily="34" charset="-122"/>
                          <a:ea typeface="微软雅黑" panose="020B0503020204020204" pitchFamily="34" charset="-122"/>
                        </a:rPr>
                        <a:t>版本号</a:t>
                      </a:r>
                      <a:endParaRPr lang="en-US" altLang="zh-CN" sz="1200" b="0" dirty="0">
                        <a:latin typeface="微软雅黑" panose="020B0503020204020204" pitchFamily="34" charset="-122"/>
                        <a:ea typeface="微软雅黑" panose="020B0503020204020204" pitchFamily="34" charset="-122"/>
                      </a:endParaRPr>
                    </a:p>
                    <a:p>
                      <a:pPr algn="ctr"/>
                      <a:r>
                        <a:rPr lang="en-US" altLang="zh-CN" sz="1200" b="0" dirty="0">
                          <a:latin typeface="微软雅黑" panose="020B0503020204020204" pitchFamily="34" charset="-122"/>
                          <a:ea typeface="微软雅黑" panose="020B0503020204020204" pitchFamily="34" charset="-122"/>
                        </a:rPr>
                        <a:t>Version</a:t>
                      </a:r>
                      <a:endParaRPr lang="zh-CN" altLang="en-US" sz="1200" b="0" dirty="0">
                        <a:latin typeface="微软雅黑" panose="020B0503020204020204" pitchFamily="34" charset="-122"/>
                        <a:ea typeface="微软雅黑" panose="020B0503020204020204" pitchFamily="34" charset="-122"/>
                      </a:endParaRPr>
                    </a:p>
                  </a:txBody>
                  <a:tcPr>
                    <a:solidFill>
                      <a:srgbClr val="AC2324"/>
                    </a:solidFill>
                  </a:tcPr>
                </a:tc>
                <a:tc>
                  <a:txBody>
                    <a:bodyPr/>
                    <a:lstStyle/>
                    <a:p>
                      <a:pPr algn="ctr"/>
                      <a:r>
                        <a:rPr lang="zh-CN" altLang="en-US" sz="1200" b="0" dirty="0">
                          <a:latin typeface="微软雅黑" panose="020B0503020204020204" pitchFamily="34" charset="-122"/>
                          <a:ea typeface="微软雅黑" panose="020B0503020204020204" pitchFamily="34" charset="-122"/>
                        </a:rPr>
                        <a:t>变化状态</a:t>
                      </a:r>
                      <a:endParaRPr lang="en-US" altLang="zh-CN" sz="1200" b="0" dirty="0">
                        <a:latin typeface="微软雅黑" panose="020B0503020204020204" pitchFamily="34" charset="-122"/>
                        <a:ea typeface="微软雅黑" panose="020B0503020204020204" pitchFamily="34" charset="-122"/>
                      </a:endParaRPr>
                    </a:p>
                    <a:p>
                      <a:pPr algn="ctr"/>
                      <a:r>
                        <a:rPr lang="en-US" altLang="zh-CN" sz="1200" b="0" dirty="0">
                          <a:latin typeface="微软雅黑" panose="020B0503020204020204" pitchFamily="34" charset="-122"/>
                          <a:ea typeface="微软雅黑" panose="020B0503020204020204" pitchFamily="34" charset="-122"/>
                        </a:rPr>
                        <a:t>Status</a:t>
                      </a:r>
                      <a:endParaRPr lang="zh-CN" altLang="en-US" sz="1200" b="0" dirty="0">
                        <a:latin typeface="微软雅黑" panose="020B0503020204020204" pitchFamily="34" charset="-122"/>
                        <a:ea typeface="微软雅黑" panose="020B0503020204020204" pitchFamily="34" charset="-122"/>
                      </a:endParaRPr>
                    </a:p>
                  </a:txBody>
                  <a:tcPr>
                    <a:solidFill>
                      <a:srgbClr val="AC2324"/>
                    </a:solidFill>
                  </a:tcPr>
                </a:tc>
                <a:tc>
                  <a:txBody>
                    <a:bodyPr/>
                    <a:lstStyle/>
                    <a:p>
                      <a:pPr algn="ctr"/>
                      <a:r>
                        <a:rPr lang="zh-CN" altLang="en-US" sz="1200" b="0" dirty="0">
                          <a:latin typeface="微软雅黑" panose="020B0503020204020204" pitchFamily="34" charset="-122"/>
                          <a:ea typeface="微软雅黑" panose="020B0503020204020204" pitchFamily="34" charset="-122"/>
                        </a:rPr>
                        <a:t>简要说明</a:t>
                      </a:r>
                      <a:endParaRPr lang="en-US" altLang="zh-CN" sz="1200" b="0" dirty="0">
                        <a:latin typeface="微软雅黑" panose="020B0503020204020204" pitchFamily="34" charset="-122"/>
                        <a:ea typeface="微软雅黑" panose="020B0503020204020204" pitchFamily="34" charset="-122"/>
                      </a:endParaRPr>
                    </a:p>
                    <a:p>
                      <a:pPr algn="ctr"/>
                      <a:r>
                        <a:rPr lang="en-US" altLang="zh-CN" sz="1200" b="0" dirty="0">
                          <a:latin typeface="微软雅黑" panose="020B0503020204020204" pitchFamily="34" charset="-122"/>
                          <a:ea typeface="微软雅黑" panose="020B0503020204020204" pitchFamily="34" charset="-122"/>
                        </a:rPr>
                        <a:t>Brief introduction</a:t>
                      </a:r>
                      <a:endParaRPr lang="zh-CN" altLang="en-US" sz="1200" b="0" dirty="0">
                        <a:latin typeface="微软雅黑" panose="020B0503020204020204" pitchFamily="34" charset="-122"/>
                        <a:ea typeface="微软雅黑" panose="020B0503020204020204" pitchFamily="34" charset="-122"/>
                      </a:endParaRPr>
                    </a:p>
                  </a:txBody>
                  <a:tcPr>
                    <a:solidFill>
                      <a:srgbClr val="AC2324"/>
                    </a:solidFill>
                  </a:tcPr>
                </a:tc>
                <a:tc>
                  <a:txBody>
                    <a:bodyPr/>
                    <a:lstStyle/>
                    <a:p>
                      <a:pPr algn="ctr"/>
                      <a:r>
                        <a:rPr lang="zh-CN" altLang="en-US" sz="1200" b="0" dirty="0">
                          <a:latin typeface="微软雅黑" panose="020B0503020204020204" pitchFamily="34" charset="-122"/>
                          <a:ea typeface="微软雅黑" panose="020B0503020204020204" pitchFamily="34" charset="-122"/>
                        </a:rPr>
                        <a:t>日期</a:t>
                      </a:r>
                      <a:endParaRPr lang="en-US" altLang="zh-CN" sz="1200" b="0" dirty="0">
                        <a:latin typeface="微软雅黑" panose="020B0503020204020204" pitchFamily="34" charset="-122"/>
                        <a:ea typeface="微软雅黑" panose="020B0503020204020204" pitchFamily="34" charset="-122"/>
                      </a:endParaRPr>
                    </a:p>
                    <a:p>
                      <a:pPr algn="ctr"/>
                      <a:r>
                        <a:rPr lang="en-US" altLang="zh-CN" sz="1200" b="0" dirty="0">
                          <a:latin typeface="微软雅黑" panose="020B0503020204020204" pitchFamily="34" charset="-122"/>
                          <a:ea typeface="微软雅黑" panose="020B0503020204020204" pitchFamily="34" charset="-122"/>
                        </a:rPr>
                        <a:t>Date</a:t>
                      </a:r>
                      <a:endParaRPr lang="zh-CN" altLang="en-US" sz="1200" b="0" dirty="0">
                        <a:latin typeface="微软雅黑" panose="020B0503020204020204" pitchFamily="34" charset="-122"/>
                        <a:ea typeface="微软雅黑" panose="020B0503020204020204" pitchFamily="34" charset="-122"/>
                      </a:endParaRPr>
                    </a:p>
                  </a:txBody>
                  <a:tcPr>
                    <a:solidFill>
                      <a:srgbClr val="AC2324"/>
                    </a:solidFill>
                  </a:tcPr>
                </a:tc>
                <a:tc>
                  <a:txBody>
                    <a:bodyPr/>
                    <a:lstStyle/>
                    <a:p>
                      <a:pPr algn="ctr"/>
                      <a:r>
                        <a:rPr lang="zh-CN" altLang="en-US" sz="1200" b="0" dirty="0">
                          <a:latin typeface="微软雅黑" panose="020B0503020204020204" pitchFamily="34" charset="-122"/>
                          <a:ea typeface="微软雅黑" panose="020B0503020204020204" pitchFamily="34" charset="-122"/>
                        </a:rPr>
                        <a:t>变更人</a:t>
                      </a:r>
                      <a:endParaRPr lang="en-US" altLang="zh-CN" sz="1200" b="0" dirty="0">
                        <a:latin typeface="微软雅黑" panose="020B0503020204020204" pitchFamily="34" charset="-122"/>
                        <a:ea typeface="微软雅黑" panose="020B0503020204020204" pitchFamily="34" charset="-122"/>
                      </a:endParaRPr>
                    </a:p>
                    <a:p>
                      <a:pPr algn="ctr"/>
                      <a:r>
                        <a:rPr lang="en-US" altLang="zh-CN" sz="1200" b="0" dirty="0">
                          <a:latin typeface="微软雅黑" panose="020B0503020204020204" pitchFamily="34" charset="-122"/>
                          <a:ea typeface="微软雅黑" panose="020B0503020204020204" pitchFamily="34" charset="-122"/>
                        </a:rPr>
                        <a:t>Change by</a:t>
                      </a:r>
                      <a:endParaRPr lang="zh-CN" altLang="en-US" sz="1200" b="0" dirty="0">
                        <a:latin typeface="微软雅黑" panose="020B0503020204020204" pitchFamily="34" charset="-122"/>
                        <a:ea typeface="微软雅黑" panose="020B0503020204020204" pitchFamily="34" charset="-122"/>
                      </a:endParaRPr>
                    </a:p>
                  </a:txBody>
                  <a:tcPr>
                    <a:solidFill>
                      <a:srgbClr val="AC2324"/>
                    </a:solidFill>
                  </a:tcPr>
                </a:tc>
                <a:extLst>
                  <a:ext uri="{0D108BD9-81ED-4DB2-BD59-A6C34878D82A}">
                    <a16:rowId xmlns:a16="http://schemas.microsoft.com/office/drawing/2014/main" val="1603095914"/>
                  </a:ext>
                </a:extLst>
              </a:tr>
              <a:tr h="268283">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1.4.2</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A/M</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l">
                        <a:lnSpc>
                          <a:spcPct val="150000"/>
                        </a:lnSpc>
                      </a:pPr>
                      <a:r>
                        <a:rPr lang="en-US" altLang="zh-CN" sz="1000" dirty="0">
                          <a:latin typeface="微软雅黑" panose="020B0503020204020204" pitchFamily="34" charset="-122"/>
                          <a:ea typeface="微软雅黑" panose="020B0503020204020204" pitchFamily="34" charset="-122"/>
                        </a:rPr>
                        <a:t>1.</a:t>
                      </a:r>
                      <a:r>
                        <a:rPr lang="en-US" altLang="zh-CN" sz="1000" baseline="0" dirty="0">
                          <a:latin typeface="微软雅黑" panose="020B0503020204020204" pitchFamily="34" charset="-122"/>
                          <a:ea typeface="微软雅黑" panose="020B0503020204020204" pitchFamily="34" charset="-122"/>
                        </a:rPr>
                        <a:t> </a:t>
                      </a:r>
                      <a:r>
                        <a:rPr lang="en-US" altLang="zh-CN" sz="1000" dirty="0">
                          <a:latin typeface="微软雅黑" panose="020B0503020204020204" pitchFamily="34" charset="-122"/>
                          <a:ea typeface="微软雅黑" panose="020B0503020204020204" pitchFamily="34" charset="-122"/>
                        </a:rPr>
                        <a:t>First screen show Device and Game at the same time . Game show at 70—80% of space . </a:t>
                      </a:r>
                    </a:p>
                    <a:p>
                      <a:pPr algn="l">
                        <a:lnSpc>
                          <a:spcPct val="150000"/>
                        </a:lnSpc>
                      </a:pPr>
                      <a:r>
                        <a:rPr lang="en-US" altLang="zh-CN" sz="1000" dirty="0">
                          <a:latin typeface="微软雅黑" panose="020B0503020204020204" pitchFamily="34" charset="-122"/>
                          <a:ea typeface="微软雅黑" panose="020B0503020204020204" pitchFamily="34" charset="-122"/>
                        </a:rPr>
                        <a:t>2.</a:t>
                      </a:r>
                      <a:r>
                        <a:rPr lang="en-US" altLang="zh-CN" sz="1000" baseline="0" dirty="0">
                          <a:latin typeface="微软雅黑" panose="020B0503020204020204" pitchFamily="34" charset="-122"/>
                          <a:ea typeface="微软雅黑" panose="020B0503020204020204" pitchFamily="34" charset="-122"/>
                        </a:rPr>
                        <a:t> </a:t>
                      </a:r>
                      <a:r>
                        <a:rPr lang="en-US" altLang="zh-CN" sz="1000" dirty="0">
                          <a:latin typeface="微软雅黑" panose="020B0503020204020204" pitchFamily="34" charset="-122"/>
                          <a:ea typeface="微软雅黑" panose="020B0503020204020204" pitchFamily="34" charset="-122"/>
                        </a:rPr>
                        <a:t>To select device , need to show 3 mode . One for just by number and name , another’s for show device’s photo and MAP with device. Just show number and name is default .</a:t>
                      </a:r>
                    </a:p>
                    <a:p>
                      <a:pPr algn="l">
                        <a:lnSpc>
                          <a:spcPct val="150000"/>
                        </a:lnSpc>
                      </a:pP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2016-04-10</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Oliver Wang</a:t>
                      </a:r>
                      <a:endParaRPr lang="zh-CN" altLang="en-US" sz="1000" dirty="0">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13095908"/>
                  </a:ext>
                </a:extLst>
              </a:tr>
              <a:tr h="268283">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1.4.3</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M/D</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marL="228600" indent="-228600" algn="l">
                        <a:lnSpc>
                          <a:spcPct val="150000"/>
                        </a:lnSpc>
                        <a:buAutoNum type="arabicPeriod"/>
                      </a:pPr>
                      <a:r>
                        <a:rPr lang="en-US" altLang="zh-CN" sz="1000" dirty="0">
                          <a:latin typeface="微软雅黑" panose="020B0503020204020204" pitchFamily="34" charset="-122"/>
                          <a:ea typeface="微软雅黑" panose="020B0503020204020204" pitchFamily="34" charset="-122"/>
                        </a:rPr>
                        <a:t>Modify device</a:t>
                      </a:r>
                      <a:r>
                        <a:rPr lang="en-US" altLang="zh-CN" sz="1000" baseline="0" dirty="0">
                          <a:latin typeface="微软雅黑" panose="020B0503020204020204" pitchFamily="34" charset="-122"/>
                          <a:ea typeface="微软雅黑" panose="020B0503020204020204" pitchFamily="34" charset="-122"/>
                        </a:rPr>
                        <a:t> and game layout</a:t>
                      </a:r>
                    </a:p>
                    <a:p>
                      <a:pPr marL="228600" indent="-228600" algn="l">
                        <a:lnSpc>
                          <a:spcPct val="150000"/>
                        </a:lnSpc>
                        <a:buAutoNum type="arabicPeriod"/>
                      </a:pPr>
                      <a:r>
                        <a:rPr lang="en-US" altLang="zh-CN" sz="1000" baseline="0" dirty="0">
                          <a:latin typeface="微软雅黑" panose="020B0503020204020204" pitchFamily="34" charset="-122"/>
                          <a:ea typeface="微软雅黑" panose="020B0503020204020204" pitchFamily="34" charset="-122"/>
                        </a:rPr>
                        <a:t>Delete MAP mode and MAP settings</a:t>
                      </a: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2016-04-11</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Oliver Wang</a:t>
                      </a:r>
                      <a:endParaRPr lang="zh-CN" altLang="en-US" sz="1000" dirty="0">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1757829042"/>
                  </a:ext>
                </a:extLst>
              </a:tr>
              <a:tr h="268283">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1.5.0</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A</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marL="228600" indent="-228600" algn="l">
                        <a:lnSpc>
                          <a:spcPct val="150000"/>
                        </a:lnSpc>
                        <a:buAutoNum type="arabicPeriod"/>
                      </a:pPr>
                      <a:r>
                        <a:rPr lang="en-US" altLang="zh-CN" sz="1000" baseline="0" dirty="0">
                          <a:latin typeface="微软雅黑" panose="020B0503020204020204" pitchFamily="34" charset="-122"/>
                          <a:ea typeface="微软雅黑" panose="020B0503020204020204" pitchFamily="34" charset="-122"/>
                        </a:rPr>
                        <a:t>Add username and password input box for member log in.</a:t>
                      </a:r>
                    </a:p>
                    <a:p>
                      <a:pPr marL="228600" indent="-228600" algn="l">
                        <a:lnSpc>
                          <a:spcPct val="150000"/>
                        </a:lnSpc>
                        <a:buAutoNum type="arabicPeriod"/>
                      </a:pPr>
                      <a:r>
                        <a:rPr lang="en-US" altLang="zh-CN" sz="1000" baseline="0" dirty="0">
                          <a:latin typeface="微软雅黑" panose="020B0503020204020204" pitchFamily="34" charset="-122"/>
                          <a:ea typeface="微软雅黑" panose="020B0503020204020204" pitchFamily="34" charset="-122"/>
                        </a:rPr>
                        <a:t>Add pay by Alipay and Wechat.</a:t>
                      </a: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2016-04-20</a:t>
                      </a: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r>
                        <a:rPr lang="en-US" altLang="zh-CN" sz="1000" dirty="0">
                          <a:latin typeface="微软雅黑" panose="020B0503020204020204" pitchFamily="34" charset="-122"/>
                          <a:ea typeface="微软雅黑" panose="020B0503020204020204" pitchFamily="34" charset="-122"/>
                        </a:rPr>
                        <a:t>Oliver Wang</a:t>
                      </a:r>
                      <a:endParaRPr lang="zh-CN" altLang="en-US" sz="1000" dirty="0">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3482071512"/>
                  </a:ext>
                </a:extLst>
              </a:tr>
              <a:tr h="268283">
                <a:tc>
                  <a:txBody>
                    <a:bodyPr/>
                    <a:lstStyle/>
                    <a:p>
                      <a:pPr algn="ctr">
                        <a:lnSpc>
                          <a:spcPct val="150000"/>
                        </a:lnSpc>
                      </a:pP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l">
                        <a:lnSpc>
                          <a:spcPct val="150000"/>
                        </a:lnSpc>
                      </a:pP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endParaRPr lang="zh-CN" altLang="en-US" sz="1000" dirty="0">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3919731086"/>
                  </a:ext>
                </a:extLst>
              </a:tr>
              <a:tr h="268283">
                <a:tc>
                  <a:txBody>
                    <a:bodyPr/>
                    <a:lstStyle/>
                    <a:p>
                      <a:pPr algn="ctr">
                        <a:lnSpc>
                          <a:spcPct val="150000"/>
                        </a:lnSpc>
                      </a:pP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l">
                        <a:lnSpc>
                          <a:spcPct val="150000"/>
                        </a:lnSpc>
                      </a:pP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endParaRPr lang="zh-CN" altLang="en-US" sz="1000" dirty="0">
                        <a:latin typeface="微软雅黑" panose="020B0503020204020204" pitchFamily="34" charset="-122"/>
                        <a:ea typeface="微软雅黑" panose="020B0503020204020204" pitchFamily="34" charset="-122"/>
                      </a:endParaRPr>
                    </a:p>
                  </a:txBody>
                  <a:tcPr/>
                </a:tc>
                <a:tc>
                  <a:txBody>
                    <a:bodyPr/>
                    <a:lstStyle/>
                    <a:p>
                      <a:pPr algn="ctr">
                        <a:lnSpc>
                          <a:spcPct val="150000"/>
                        </a:lnSpc>
                      </a:pPr>
                      <a:endParaRPr lang="zh-CN" altLang="en-US" sz="1000" dirty="0">
                        <a:latin typeface="微软雅黑" panose="020B0503020204020204" pitchFamily="34" charset="-122"/>
                        <a:ea typeface="微软雅黑" panose="020B0503020204020204" pitchFamily="34" charset="-122"/>
                      </a:endParaRPr>
                    </a:p>
                  </a:txBody>
                  <a:tcPr/>
                </a:tc>
                <a:extLst>
                  <a:ext uri="{0D108BD9-81ED-4DB2-BD59-A6C34878D82A}">
                    <a16:rowId xmlns:a16="http://schemas.microsoft.com/office/drawing/2014/main" val="2460146435"/>
                  </a:ext>
                </a:extLst>
              </a:tr>
            </a:tbl>
          </a:graphicData>
        </a:graphic>
      </p:graphicFrame>
    </p:spTree>
    <p:extLst>
      <p:ext uri="{BB962C8B-B14F-4D97-AF65-F5344CB8AC3E}">
        <p14:creationId xmlns:p14="http://schemas.microsoft.com/office/powerpoint/2010/main" val="36192873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Payment successful</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sp>
        <p:nvSpPr>
          <p:cNvPr id="47" name="椭圆 46"/>
          <p:cNvSpPr/>
          <p:nvPr/>
        </p:nvSpPr>
        <p:spPr>
          <a:xfrm>
            <a:off x="6798315" y="1727140"/>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矩形 47"/>
          <p:cNvSpPr/>
          <p:nvPr/>
        </p:nvSpPr>
        <p:spPr>
          <a:xfrm>
            <a:off x="6464282" y="2349965"/>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55" name="矩形 54"/>
          <p:cNvSpPr/>
          <p:nvPr/>
        </p:nvSpPr>
        <p:spPr>
          <a:xfrm>
            <a:off x="6491033" y="2585944"/>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56" name="矩形 55"/>
          <p:cNvSpPr/>
          <p:nvPr/>
        </p:nvSpPr>
        <p:spPr>
          <a:xfrm>
            <a:off x="6718801" y="2862804"/>
            <a:ext cx="730969" cy="2109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0067B3"/>
                </a:solidFill>
                <a:latin typeface="微软雅黑" panose="020B0503020204020204" pitchFamily="34" charset="-122"/>
                <a:ea typeface="微软雅黑" panose="020B0503020204020204" pitchFamily="34" charset="-122"/>
              </a:rPr>
              <a:t>Log out</a:t>
            </a:r>
            <a:endParaRPr lang="zh-CN" altLang="en-US" sz="1100" dirty="0">
              <a:solidFill>
                <a:srgbClr val="0067B3"/>
              </a:solidFill>
              <a:latin typeface="微软雅黑" panose="020B0503020204020204" pitchFamily="34" charset="-122"/>
              <a:ea typeface="微软雅黑" panose="020B0503020204020204" pitchFamily="34" charset="-122"/>
            </a:endParaRPr>
          </a:p>
        </p:txBody>
      </p:sp>
      <p:pic>
        <p:nvPicPr>
          <p:cNvPr id="57" name="图片 5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91698" y="1762859"/>
            <a:ext cx="330457" cy="409580"/>
          </a:xfrm>
          <a:prstGeom prst="rect">
            <a:avLst/>
          </a:prstGeom>
        </p:spPr>
      </p:pic>
      <p:graphicFrame>
        <p:nvGraphicFramePr>
          <p:cNvPr id="50" name="표 26"/>
          <p:cNvGraphicFramePr>
            <a:graphicFrameLocks noGrp="1"/>
          </p:cNvGraphicFramePr>
          <p:nvPr>
            <p:extLst>
              <p:ext uri="{D42A27DB-BD31-4B8C-83A1-F6EECF244321}">
                <p14:modId xmlns:p14="http://schemas.microsoft.com/office/powerpoint/2010/main" val="3750311110"/>
              </p:ext>
            </p:extLst>
          </p:nvPr>
        </p:nvGraphicFramePr>
        <p:xfrm>
          <a:off x="8869339" y="1074420"/>
          <a:ext cx="3053371" cy="16831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支付成功后，支付方式变为支付状态机支付信息</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After payment successful, pay</a:t>
                      </a:r>
                      <a:r>
                        <a:rPr lang="en-US" altLang="ko-KR" sz="1000" baseline="0" dirty="0">
                          <a:latin typeface="微软雅黑" panose="020B0503020204020204" pitchFamily="34" charset="-122"/>
                          <a:ea typeface="微软雅黑" panose="020B0503020204020204" pitchFamily="34" charset="-122"/>
                        </a:rPr>
                        <a:t>ment way change to payment status and payment information</a:t>
                      </a:r>
                    </a:p>
                    <a:p>
                      <a:r>
                        <a:rPr lang="zh-CN" altLang="en-US" sz="1000" baseline="0" dirty="0">
                          <a:latin typeface="微软雅黑" panose="020B0503020204020204" pitchFamily="34" charset="-122"/>
                          <a:ea typeface="微软雅黑" panose="020B0503020204020204" pitchFamily="34" charset="-122"/>
                        </a:rPr>
                        <a:t>支付信息包括</a:t>
                      </a:r>
                      <a:r>
                        <a:rPr lang="en-US" altLang="zh-CN" sz="1000" baseline="0" dirty="0">
                          <a:latin typeface="微软雅黑" panose="020B0503020204020204" pitchFamily="34" charset="-122"/>
                          <a:ea typeface="微软雅黑" panose="020B0503020204020204" pitchFamily="34" charset="-122"/>
                        </a:rPr>
                        <a:t>:</a:t>
                      </a:r>
                    </a:p>
                    <a:p>
                      <a:r>
                        <a:rPr lang="en-US" altLang="ko-KR" sz="1000" baseline="0" dirty="0">
                          <a:latin typeface="微软雅黑" panose="020B0503020204020204" pitchFamily="34" charset="-122"/>
                          <a:ea typeface="微软雅黑" panose="020B0503020204020204" pitchFamily="34" charset="-122"/>
                        </a:rPr>
                        <a:t>Payment information include:</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支付方式</a:t>
                      </a:r>
                      <a:r>
                        <a:rPr lang="en-US" altLang="zh-CN" sz="1000" baseline="0" dirty="0">
                          <a:latin typeface="微软雅黑" panose="020B0503020204020204" pitchFamily="34" charset="-122"/>
                          <a:ea typeface="微软雅黑" panose="020B0503020204020204" pitchFamily="34" charset="-122"/>
                        </a:rPr>
                        <a:t>Payment way</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支付金额</a:t>
                      </a:r>
                      <a:r>
                        <a:rPr lang="en-US" altLang="zh-CN" sz="1000" baseline="0" dirty="0">
                          <a:latin typeface="微软雅黑" panose="020B0503020204020204" pitchFamily="34" charset="-122"/>
                          <a:ea typeface="微软雅黑" panose="020B0503020204020204" pitchFamily="34" charset="-122"/>
                        </a:rPr>
                        <a:t>Payment amount</a:t>
                      </a:r>
                      <a:endParaRPr lang="en-US" altLang="ko-KR" sz="1000" baseline="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
        <p:nvSpPr>
          <p:cNvPr id="51" name="文本框 50"/>
          <p:cNvSpPr txBox="1"/>
          <p:nvPr/>
        </p:nvSpPr>
        <p:spPr>
          <a:xfrm>
            <a:off x="6330546" y="3956058"/>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支付方式：支付宝</a:t>
            </a:r>
          </a:p>
        </p:txBody>
      </p:sp>
      <p:sp>
        <p:nvSpPr>
          <p:cNvPr id="52" name="文本框 51"/>
          <p:cNvSpPr txBox="1"/>
          <p:nvPr/>
        </p:nvSpPr>
        <p:spPr>
          <a:xfrm>
            <a:off x="6330546" y="4197150"/>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支付金额：￥</a:t>
            </a:r>
            <a:r>
              <a:rPr lang="en-US" altLang="zh-CN" sz="1000" dirty="0">
                <a:solidFill>
                  <a:schemeClr val="bg1"/>
                </a:solidFill>
                <a:latin typeface="微软雅黑" panose="020B0503020204020204" pitchFamily="34" charset="-122"/>
                <a:ea typeface="微软雅黑" panose="020B0503020204020204" pitchFamily="34" charset="-122"/>
              </a:rPr>
              <a:t>30.00</a:t>
            </a:r>
            <a:r>
              <a:rPr lang="zh-CN" altLang="en-US" sz="1000" dirty="0">
                <a:solidFill>
                  <a:schemeClr val="bg1"/>
                </a:solidFill>
                <a:latin typeface="微软雅黑" panose="020B0503020204020204" pitchFamily="34" charset="-122"/>
                <a:ea typeface="微软雅黑" panose="020B0503020204020204" pitchFamily="34" charset="-122"/>
              </a:rPr>
              <a:t>元</a:t>
            </a:r>
          </a:p>
        </p:txBody>
      </p:sp>
      <p:sp>
        <p:nvSpPr>
          <p:cNvPr id="53" name="矩形 52"/>
          <p:cNvSpPr/>
          <p:nvPr/>
        </p:nvSpPr>
        <p:spPr>
          <a:xfrm>
            <a:off x="6165747" y="3459857"/>
            <a:ext cx="1779767" cy="116586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4" name="椭圆 53"/>
          <p:cNvSpPr/>
          <p:nvPr/>
        </p:nvSpPr>
        <p:spPr>
          <a:xfrm>
            <a:off x="6038432" y="332516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61" name="文本框 60"/>
          <p:cNvSpPr txBox="1"/>
          <p:nvPr/>
        </p:nvSpPr>
        <p:spPr>
          <a:xfrm>
            <a:off x="6152986" y="3627583"/>
            <a:ext cx="1917223" cy="276999"/>
          </a:xfrm>
          <a:prstGeom prst="rect">
            <a:avLst/>
          </a:prstGeom>
          <a:noFill/>
        </p:spPr>
        <p:txBody>
          <a:bodyPr wrap="square"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支付成功</a:t>
            </a:r>
          </a:p>
        </p:txBody>
      </p:sp>
    </p:spTree>
    <p:extLst>
      <p:ext uri="{BB962C8B-B14F-4D97-AF65-F5344CB8AC3E}">
        <p14:creationId xmlns:p14="http://schemas.microsoft.com/office/powerpoint/2010/main" val="28501100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Payment failed</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graphicFrame>
        <p:nvGraphicFramePr>
          <p:cNvPr id="60" name="표 26"/>
          <p:cNvGraphicFramePr>
            <a:graphicFrameLocks noGrp="1"/>
          </p:cNvGraphicFramePr>
          <p:nvPr>
            <p:extLst>
              <p:ext uri="{D42A27DB-BD31-4B8C-83A1-F6EECF244321}">
                <p14:modId xmlns:p14="http://schemas.microsoft.com/office/powerpoint/2010/main" val="521726872"/>
              </p:ext>
            </p:extLst>
          </p:nvPr>
        </p:nvGraphicFramePr>
        <p:xfrm>
          <a:off x="8869339" y="1074420"/>
          <a:ext cx="3053371" cy="1145536"/>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支付失败提示</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Payment failed prompt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点击“返回”按钮，返回登录</a:t>
                      </a:r>
                      <a:r>
                        <a:rPr lang="en-US" altLang="zh-CN" sz="1000" dirty="0">
                          <a:latin typeface="微软雅黑" panose="020B0503020204020204" pitchFamily="34" charset="-122"/>
                        </a:rPr>
                        <a:t>&amp;</a:t>
                      </a:r>
                      <a:r>
                        <a:rPr lang="zh-CN" altLang="en-US" sz="1000" dirty="0">
                          <a:latin typeface="微软雅黑" panose="020B0503020204020204" pitchFamily="34" charset="-122"/>
                        </a:rPr>
                        <a:t>支付页面</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Click “Back” button, go back log in and payment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36339860"/>
                  </a:ext>
                </a:extLst>
              </a:tr>
            </a:tbl>
          </a:graphicData>
        </a:graphic>
      </p:graphicFrame>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0981" y="4075267"/>
            <a:ext cx="669640" cy="669640"/>
          </a:xfrm>
          <a:prstGeom prst="rect">
            <a:avLst/>
          </a:prstGeom>
        </p:spPr>
      </p:pic>
      <p:sp>
        <p:nvSpPr>
          <p:cNvPr id="38" name="文本框 37"/>
          <p:cNvSpPr txBox="1"/>
          <p:nvPr/>
        </p:nvSpPr>
        <p:spPr>
          <a:xfrm>
            <a:off x="6152986" y="3627583"/>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使用支付宝</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微信</a:t>
            </a:r>
            <a:r>
              <a:rPr lang="en-US" altLang="zh-CN" sz="1000" dirty="0">
                <a:solidFill>
                  <a:schemeClr val="bg1"/>
                </a:solidFill>
                <a:latin typeface="微软雅黑" panose="020B0503020204020204" pitchFamily="34" charset="-122"/>
                <a:ea typeface="微软雅黑" panose="020B0503020204020204" pitchFamily="34" charset="-122"/>
              </a:rPr>
              <a:t>APP</a:t>
            </a:r>
            <a:r>
              <a:rPr lang="zh-CN" altLang="en-US" sz="1000" dirty="0">
                <a:solidFill>
                  <a:schemeClr val="bg1"/>
                </a:solidFill>
                <a:latin typeface="微软雅黑" panose="020B0503020204020204" pitchFamily="34" charset="-122"/>
                <a:ea typeface="微软雅黑" panose="020B0503020204020204" pitchFamily="34" charset="-122"/>
              </a:rPr>
              <a:t>扫码支付</a:t>
            </a:r>
          </a:p>
        </p:txBody>
      </p:sp>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0769" y="4075267"/>
            <a:ext cx="669640" cy="669640"/>
          </a:xfrm>
          <a:prstGeom prst="rect">
            <a:avLst/>
          </a:prstGeom>
        </p:spPr>
      </p:pic>
      <p:sp>
        <p:nvSpPr>
          <p:cNvPr id="45" name="文本框 44"/>
          <p:cNvSpPr txBox="1"/>
          <p:nvPr/>
        </p:nvSpPr>
        <p:spPr>
          <a:xfrm>
            <a:off x="6311466" y="4755662"/>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支付宝</a:t>
            </a:r>
          </a:p>
        </p:txBody>
      </p:sp>
      <p:sp>
        <p:nvSpPr>
          <p:cNvPr id="46" name="文本框 45"/>
          <p:cNvSpPr txBox="1"/>
          <p:nvPr/>
        </p:nvSpPr>
        <p:spPr>
          <a:xfrm>
            <a:off x="7355015" y="4751475"/>
            <a:ext cx="441146" cy="246221"/>
          </a:xfrm>
          <a:prstGeom prst="rect">
            <a:avLst/>
          </a:prstGeom>
          <a:noFill/>
        </p:spPr>
        <p:txBody>
          <a:bodyPr wrap="none" rtlCol="0">
            <a:spAutoFit/>
          </a:bodyPr>
          <a:lstStyle/>
          <a:p>
            <a:pPr algn="ctr"/>
            <a:r>
              <a:rPr lang="zh-CN" altLang="en-US" sz="1000" dirty="0">
                <a:solidFill>
                  <a:schemeClr val="bg1"/>
                </a:solidFill>
                <a:latin typeface="微软雅黑" panose="020B0503020204020204" pitchFamily="34" charset="-122"/>
                <a:ea typeface="微软雅黑" panose="020B0503020204020204" pitchFamily="34" charset="-122"/>
              </a:rPr>
              <a:t>微信</a:t>
            </a:r>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79137" y="4314797"/>
            <a:ext cx="192904" cy="190580"/>
          </a:xfrm>
          <a:prstGeom prst="rect">
            <a:avLst/>
          </a:prstGeom>
        </p:spPr>
      </p:pic>
      <p:pic>
        <p:nvPicPr>
          <p:cNvPr id="14" name="图片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15963" y="4310249"/>
            <a:ext cx="199676" cy="199676"/>
          </a:xfrm>
          <a:prstGeom prst="rect">
            <a:avLst/>
          </a:prstGeom>
        </p:spPr>
      </p:pic>
      <p:sp>
        <p:nvSpPr>
          <p:cNvPr id="47" name="椭圆 46"/>
          <p:cNvSpPr/>
          <p:nvPr/>
        </p:nvSpPr>
        <p:spPr>
          <a:xfrm>
            <a:off x="6798315" y="1727140"/>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矩形 47"/>
          <p:cNvSpPr/>
          <p:nvPr/>
        </p:nvSpPr>
        <p:spPr>
          <a:xfrm>
            <a:off x="6464282" y="2349965"/>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55" name="矩形 54"/>
          <p:cNvSpPr/>
          <p:nvPr/>
        </p:nvSpPr>
        <p:spPr>
          <a:xfrm>
            <a:off x="6491033" y="2585944"/>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56" name="矩形 55"/>
          <p:cNvSpPr/>
          <p:nvPr/>
        </p:nvSpPr>
        <p:spPr>
          <a:xfrm>
            <a:off x="6718801" y="2862804"/>
            <a:ext cx="730969" cy="2109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0067B3"/>
                </a:solidFill>
                <a:latin typeface="微软雅黑" panose="020B0503020204020204" pitchFamily="34" charset="-122"/>
                <a:ea typeface="微软雅黑" panose="020B0503020204020204" pitchFamily="34" charset="-122"/>
              </a:rPr>
              <a:t>Log out</a:t>
            </a:r>
            <a:endParaRPr lang="zh-CN" altLang="en-US" sz="1100" dirty="0">
              <a:solidFill>
                <a:srgbClr val="0067B3"/>
              </a:solidFill>
              <a:latin typeface="微软雅黑" panose="020B0503020204020204" pitchFamily="34" charset="-122"/>
              <a:ea typeface="微软雅黑" panose="020B0503020204020204" pitchFamily="34" charset="-122"/>
            </a:endParaRPr>
          </a:p>
        </p:txBody>
      </p:sp>
      <p:pic>
        <p:nvPicPr>
          <p:cNvPr id="57" name="图片 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891698" y="1762859"/>
            <a:ext cx="330457" cy="409580"/>
          </a:xfrm>
          <a:prstGeom prst="rect">
            <a:avLst/>
          </a:prstGeom>
        </p:spPr>
      </p:pic>
      <p:sp>
        <p:nvSpPr>
          <p:cNvPr id="28" name="矩形 27"/>
          <p:cNvSpPr/>
          <p:nvPr/>
        </p:nvSpPr>
        <p:spPr>
          <a:xfrm>
            <a:off x="334346" y="1070359"/>
            <a:ext cx="7925629" cy="4953518"/>
          </a:xfrm>
          <a:prstGeom prst="rect">
            <a:avLst/>
          </a:prstGeom>
          <a:solidFill>
            <a:schemeClr val="tx1">
              <a:lumMod val="65000"/>
              <a:lumOff val="35000"/>
              <a:alpha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507672" y="2730513"/>
            <a:ext cx="3149285" cy="157973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9" name="椭圆 58"/>
          <p:cNvSpPr/>
          <p:nvPr/>
        </p:nvSpPr>
        <p:spPr>
          <a:xfrm>
            <a:off x="2338728" y="262690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29" name="矩形 28"/>
          <p:cNvSpPr/>
          <p:nvPr/>
        </p:nvSpPr>
        <p:spPr>
          <a:xfrm>
            <a:off x="2620952" y="2800601"/>
            <a:ext cx="2898282" cy="426867"/>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提示</a:t>
            </a:r>
          </a:p>
        </p:txBody>
      </p:sp>
      <p:sp>
        <p:nvSpPr>
          <p:cNvPr id="30" name="矩形 29"/>
          <p:cNvSpPr/>
          <p:nvPr/>
        </p:nvSpPr>
        <p:spPr>
          <a:xfrm>
            <a:off x="2620952" y="3207475"/>
            <a:ext cx="2898282" cy="1006047"/>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32" name="文本框 31"/>
          <p:cNvSpPr txBox="1"/>
          <p:nvPr/>
        </p:nvSpPr>
        <p:spPr>
          <a:xfrm>
            <a:off x="3671197" y="3377422"/>
            <a:ext cx="800219" cy="276999"/>
          </a:xfrm>
          <a:prstGeom prst="rect">
            <a:avLst/>
          </a:prstGeom>
          <a:noFill/>
        </p:spPr>
        <p:txBody>
          <a:bodyPr wrap="none" rtlCol="0">
            <a:spAutoFit/>
          </a:bodyPr>
          <a:lstStyle/>
          <a:p>
            <a:pPr algn="ctr"/>
            <a:r>
              <a:rPr lang="zh-CN" altLang="en-US" sz="1200" dirty="0">
                <a:latin typeface="微软雅黑" panose="020B0503020204020204" pitchFamily="34" charset="-122"/>
                <a:ea typeface="微软雅黑" panose="020B0503020204020204" pitchFamily="34" charset="-122"/>
              </a:rPr>
              <a:t>支付失败</a:t>
            </a:r>
          </a:p>
        </p:txBody>
      </p:sp>
      <p:sp>
        <p:nvSpPr>
          <p:cNvPr id="34" name="矩形 33"/>
          <p:cNvSpPr/>
          <p:nvPr/>
        </p:nvSpPr>
        <p:spPr>
          <a:xfrm>
            <a:off x="3728621" y="3872772"/>
            <a:ext cx="778395" cy="25745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a:latin typeface="微软雅黑" panose="020B0503020204020204" pitchFamily="34" charset="-122"/>
                <a:ea typeface="微软雅黑" panose="020B0503020204020204" pitchFamily="34" charset="-122"/>
              </a:rPr>
              <a:t>返回</a:t>
            </a:r>
          </a:p>
        </p:txBody>
      </p:sp>
      <p:sp>
        <p:nvSpPr>
          <p:cNvPr id="35" name="矩形 34"/>
          <p:cNvSpPr/>
          <p:nvPr/>
        </p:nvSpPr>
        <p:spPr>
          <a:xfrm>
            <a:off x="3499607" y="3800926"/>
            <a:ext cx="1110055" cy="37430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椭圆 35"/>
          <p:cNvSpPr/>
          <p:nvPr/>
        </p:nvSpPr>
        <p:spPr>
          <a:xfrm>
            <a:off x="3358495" y="365910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467027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Payment failed</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graphicFrame>
        <p:nvGraphicFramePr>
          <p:cNvPr id="60" name="표 26"/>
          <p:cNvGraphicFramePr>
            <a:graphicFrameLocks noGrp="1"/>
          </p:cNvGraphicFramePr>
          <p:nvPr>
            <p:extLst>
              <p:ext uri="{D42A27DB-BD31-4B8C-83A1-F6EECF244321}">
                <p14:modId xmlns:p14="http://schemas.microsoft.com/office/powerpoint/2010/main" val="1606290884"/>
              </p:ext>
            </p:extLst>
          </p:nvPr>
        </p:nvGraphicFramePr>
        <p:xfrm>
          <a:off x="8869339" y="1074420"/>
          <a:ext cx="3053371" cy="9211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支付失败，点击“返回”按钮，返回登录</a:t>
                      </a:r>
                      <a:r>
                        <a:rPr lang="en-US" altLang="zh-CN" sz="1000" dirty="0">
                          <a:latin typeface="微软雅黑" panose="020B0503020204020204" pitchFamily="34" charset="-122"/>
                        </a:rPr>
                        <a:t>&amp;</a:t>
                      </a:r>
                      <a:r>
                        <a:rPr lang="zh-CN" altLang="en-US" sz="1000" dirty="0">
                          <a:latin typeface="微软雅黑" panose="020B0503020204020204" pitchFamily="34" charset="-122"/>
                        </a:rPr>
                        <a:t>支付页面</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A</a:t>
                      </a:r>
                      <a:r>
                        <a:rPr lang="en-US" altLang="zh-CN" sz="1000" dirty="0">
                          <a:latin typeface="微软雅黑" panose="020B0503020204020204" pitchFamily="34" charset="-122"/>
                        </a:rPr>
                        <a:t>fter payment failed,</a:t>
                      </a:r>
                      <a:r>
                        <a:rPr lang="en-US" altLang="zh-CN" sz="1000" baseline="0" dirty="0">
                          <a:latin typeface="微软雅黑" panose="020B0503020204020204" pitchFamily="34" charset="-122"/>
                        </a:rPr>
                        <a:t> click “Back” button, go back log in and payment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0981" y="4075267"/>
            <a:ext cx="669640" cy="669640"/>
          </a:xfrm>
          <a:prstGeom prst="rect">
            <a:avLst/>
          </a:prstGeom>
        </p:spPr>
      </p:pic>
      <p:sp>
        <p:nvSpPr>
          <p:cNvPr id="38" name="文本框 37"/>
          <p:cNvSpPr txBox="1"/>
          <p:nvPr/>
        </p:nvSpPr>
        <p:spPr>
          <a:xfrm>
            <a:off x="6152986" y="3627583"/>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使用支付宝</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微信</a:t>
            </a:r>
            <a:r>
              <a:rPr lang="en-US" altLang="zh-CN" sz="1000" dirty="0">
                <a:solidFill>
                  <a:schemeClr val="bg1"/>
                </a:solidFill>
                <a:latin typeface="微软雅黑" panose="020B0503020204020204" pitchFamily="34" charset="-122"/>
                <a:ea typeface="微软雅黑" panose="020B0503020204020204" pitchFamily="34" charset="-122"/>
              </a:rPr>
              <a:t>APP</a:t>
            </a:r>
            <a:r>
              <a:rPr lang="zh-CN" altLang="en-US" sz="1000" dirty="0">
                <a:solidFill>
                  <a:schemeClr val="bg1"/>
                </a:solidFill>
                <a:latin typeface="微软雅黑" panose="020B0503020204020204" pitchFamily="34" charset="-122"/>
                <a:ea typeface="微软雅黑" panose="020B0503020204020204" pitchFamily="34" charset="-122"/>
              </a:rPr>
              <a:t>扫码支付</a:t>
            </a:r>
          </a:p>
        </p:txBody>
      </p:sp>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0769" y="4075267"/>
            <a:ext cx="669640" cy="669640"/>
          </a:xfrm>
          <a:prstGeom prst="rect">
            <a:avLst/>
          </a:prstGeom>
        </p:spPr>
      </p:pic>
      <p:sp>
        <p:nvSpPr>
          <p:cNvPr id="45" name="文本框 44"/>
          <p:cNvSpPr txBox="1"/>
          <p:nvPr/>
        </p:nvSpPr>
        <p:spPr>
          <a:xfrm>
            <a:off x="6311466" y="4755662"/>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支付宝</a:t>
            </a:r>
          </a:p>
        </p:txBody>
      </p:sp>
      <p:sp>
        <p:nvSpPr>
          <p:cNvPr id="46" name="文本框 45"/>
          <p:cNvSpPr txBox="1"/>
          <p:nvPr/>
        </p:nvSpPr>
        <p:spPr>
          <a:xfrm>
            <a:off x="7355015" y="4751475"/>
            <a:ext cx="441146" cy="246221"/>
          </a:xfrm>
          <a:prstGeom prst="rect">
            <a:avLst/>
          </a:prstGeom>
          <a:noFill/>
        </p:spPr>
        <p:txBody>
          <a:bodyPr wrap="none" rtlCol="0">
            <a:spAutoFit/>
          </a:bodyPr>
          <a:lstStyle/>
          <a:p>
            <a:pPr algn="ctr"/>
            <a:r>
              <a:rPr lang="zh-CN" altLang="en-US" sz="1000" dirty="0">
                <a:solidFill>
                  <a:schemeClr val="bg1"/>
                </a:solidFill>
                <a:latin typeface="微软雅黑" panose="020B0503020204020204" pitchFamily="34" charset="-122"/>
                <a:ea typeface="微软雅黑" panose="020B0503020204020204" pitchFamily="34" charset="-122"/>
              </a:rPr>
              <a:t>微信</a:t>
            </a:r>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79137" y="4314797"/>
            <a:ext cx="192904" cy="190580"/>
          </a:xfrm>
          <a:prstGeom prst="rect">
            <a:avLst/>
          </a:prstGeom>
        </p:spPr>
      </p:pic>
      <p:pic>
        <p:nvPicPr>
          <p:cNvPr id="14" name="图片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15963" y="4310249"/>
            <a:ext cx="199676" cy="199676"/>
          </a:xfrm>
          <a:prstGeom prst="rect">
            <a:avLst/>
          </a:prstGeom>
        </p:spPr>
      </p:pic>
      <p:sp>
        <p:nvSpPr>
          <p:cNvPr id="47" name="椭圆 46"/>
          <p:cNvSpPr/>
          <p:nvPr/>
        </p:nvSpPr>
        <p:spPr>
          <a:xfrm>
            <a:off x="6798315" y="1727140"/>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矩形 47"/>
          <p:cNvSpPr/>
          <p:nvPr/>
        </p:nvSpPr>
        <p:spPr>
          <a:xfrm>
            <a:off x="6464282" y="2349965"/>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55" name="矩形 54"/>
          <p:cNvSpPr/>
          <p:nvPr/>
        </p:nvSpPr>
        <p:spPr>
          <a:xfrm>
            <a:off x="6491033" y="2585944"/>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56" name="矩形 55"/>
          <p:cNvSpPr/>
          <p:nvPr/>
        </p:nvSpPr>
        <p:spPr>
          <a:xfrm>
            <a:off x="6718801" y="2862804"/>
            <a:ext cx="730969" cy="2109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0067B3"/>
                </a:solidFill>
                <a:latin typeface="微软雅黑" panose="020B0503020204020204" pitchFamily="34" charset="-122"/>
                <a:ea typeface="微软雅黑" panose="020B0503020204020204" pitchFamily="34" charset="-122"/>
              </a:rPr>
              <a:t>Log out</a:t>
            </a:r>
            <a:endParaRPr lang="zh-CN" altLang="en-US" sz="1100" dirty="0">
              <a:solidFill>
                <a:srgbClr val="0067B3"/>
              </a:solidFill>
              <a:latin typeface="微软雅黑" panose="020B0503020204020204" pitchFamily="34" charset="-122"/>
              <a:ea typeface="微软雅黑" panose="020B0503020204020204" pitchFamily="34" charset="-122"/>
            </a:endParaRPr>
          </a:p>
        </p:txBody>
      </p:sp>
      <p:pic>
        <p:nvPicPr>
          <p:cNvPr id="57" name="图片 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891698" y="1762859"/>
            <a:ext cx="330457" cy="409580"/>
          </a:xfrm>
          <a:prstGeom prst="rect">
            <a:avLst/>
          </a:prstGeom>
        </p:spPr>
      </p:pic>
      <p:sp>
        <p:nvSpPr>
          <p:cNvPr id="58" name="矩形 57"/>
          <p:cNvSpPr/>
          <p:nvPr/>
        </p:nvSpPr>
        <p:spPr>
          <a:xfrm>
            <a:off x="458217" y="1129637"/>
            <a:ext cx="7682606" cy="450768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9" name="椭圆 58"/>
          <p:cNvSpPr/>
          <p:nvPr/>
        </p:nvSpPr>
        <p:spPr>
          <a:xfrm>
            <a:off x="356821" y="111864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242381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Member log out</a:t>
            </a:r>
            <a:endParaRPr lang="zh-CN" altLang="en-US" dirty="0"/>
          </a:p>
        </p:txBody>
      </p:sp>
      <p:graphicFrame>
        <p:nvGraphicFramePr>
          <p:cNvPr id="60" name="표 26"/>
          <p:cNvGraphicFramePr>
            <a:graphicFrameLocks noGrp="1"/>
          </p:cNvGraphicFramePr>
          <p:nvPr>
            <p:extLst>
              <p:ext uri="{D42A27DB-BD31-4B8C-83A1-F6EECF244321}">
                <p14:modId xmlns:p14="http://schemas.microsoft.com/office/powerpoint/2010/main" val="1730602117"/>
              </p:ext>
            </p:extLst>
          </p:nvPr>
        </p:nvGraphicFramePr>
        <p:xfrm>
          <a:off x="8869339" y="1074420"/>
          <a:ext cx="3053371" cy="16831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点击“退出登录”按钮，退出登录</a:t>
                      </a:r>
                      <a:endParaRPr lang="en-US" altLang="zh-CN" sz="1000" baseline="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微软雅黑" panose="020B0503020204020204" pitchFamily="34" charset="-122"/>
                        </a:rPr>
                        <a:t>Click “Log out” button to log out</a:t>
                      </a:r>
                    </a:p>
                    <a:p>
                      <a:r>
                        <a:rPr lang="zh-CN" altLang="en-US" sz="1000" baseline="0" dirty="0">
                          <a:latin typeface="微软雅黑" panose="020B0503020204020204" pitchFamily="34" charset="-122"/>
                          <a:ea typeface="微软雅黑" panose="020B0503020204020204" pitchFamily="34" charset="-122"/>
                        </a:rPr>
                        <a:t>“退出登录”按钮包括：</a:t>
                      </a:r>
                      <a:endParaRPr lang="en-US" altLang="zh-CN" sz="1000" baseline="0" dirty="0">
                        <a:latin typeface="微软雅黑" panose="020B0503020204020204" pitchFamily="34" charset="-122"/>
                        <a:ea typeface="微软雅黑" panose="020B0503020204020204" pitchFamily="34" charset="-122"/>
                      </a:endParaRPr>
                    </a:p>
                    <a:p>
                      <a:r>
                        <a:rPr lang="zh-CN" altLang="en-US" sz="1000" baseline="0" dirty="0">
                          <a:latin typeface="微软雅黑" panose="020B0503020204020204" pitchFamily="34" charset="-122"/>
                          <a:ea typeface="微软雅黑" panose="020B0503020204020204" pitchFamily="34" charset="-122"/>
                        </a:rPr>
                        <a:t>“</a:t>
                      </a:r>
                      <a:r>
                        <a:rPr lang="en-US" altLang="zh-CN" sz="1000" baseline="0" dirty="0">
                          <a:latin typeface="微软雅黑" panose="020B0503020204020204" pitchFamily="34" charset="-122"/>
                          <a:ea typeface="微软雅黑" panose="020B0503020204020204" pitchFamily="34" charset="-122"/>
                        </a:rPr>
                        <a:t>Log out</a:t>
                      </a:r>
                      <a:r>
                        <a:rPr lang="zh-CN" altLang="en-US" sz="1000" baseline="0" dirty="0">
                          <a:latin typeface="微软雅黑" panose="020B0503020204020204" pitchFamily="34" charset="-122"/>
                          <a:ea typeface="微软雅黑" panose="020B0503020204020204" pitchFamily="34" charset="-122"/>
                        </a:rPr>
                        <a:t>” </a:t>
                      </a:r>
                      <a:r>
                        <a:rPr lang="en-US" altLang="zh-CN" sz="1000" baseline="0" dirty="0">
                          <a:latin typeface="微软雅黑" panose="020B0503020204020204" pitchFamily="34" charset="-122"/>
                          <a:ea typeface="微软雅黑" panose="020B0503020204020204" pitchFamily="34" charset="-122"/>
                        </a:rPr>
                        <a:t>button include:</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游戏页面的“退出登录”按钮</a:t>
                      </a:r>
                      <a:endParaRPr lang="en-US" altLang="zh-CN" sz="1000" baseline="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en-US" altLang="zh-CN" sz="1000" baseline="0" dirty="0">
                          <a:latin typeface="微软雅黑" panose="020B0503020204020204" pitchFamily="34" charset="-122"/>
                          <a:ea typeface="微软雅黑" panose="020B0503020204020204" pitchFamily="34" charset="-122"/>
                        </a:rPr>
                        <a:t>“Log out” button in game page</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登录</a:t>
                      </a:r>
                      <a:r>
                        <a:rPr lang="en-US" altLang="zh-CN" sz="1000" baseline="0" dirty="0">
                          <a:latin typeface="微软雅黑" panose="020B0503020204020204" pitchFamily="34" charset="-122"/>
                          <a:ea typeface="微软雅黑" panose="020B0503020204020204" pitchFamily="34" charset="-122"/>
                        </a:rPr>
                        <a:t>&amp;</a:t>
                      </a:r>
                      <a:r>
                        <a:rPr lang="zh-CN" altLang="en-US" sz="1000" baseline="0" dirty="0">
                          <a:latin typeface="微软雅黑" panose="020B0503020204020204" pitchFamily="34" charset="-122"/>
                          <a:ea typeface="微软雅黑" panose="020B0503020204020204" pitchFamily="34" charset="-122"/>
                        </a:rPr>
                        <a:t>支付页面的“退出登录”按钮</a:t>
                      </a:r>
                      <a:endParaRPr lang="en-US" altLang="zh-CN" sz="1000" baseline="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en-US" altLang="zh-CN" sz="1000" baseline="0" dirty="0">
                          <a:latin typeface="微软雅黑" panose="020B0503020204020204" pitchFamily="34" charset="-122"/>
                          <a:ea typeface="微软雅黑" panose="020B0503020204020204" pitchFamily="34" charset="-122"/>
                        </a:rPr>
                        <a:t>“Log out” button in log in and payment page</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56157"/>
          <a:stretch/>
        </p:blipFill>
        <p:spPr>
          <a:xfrm>
            <a:off x="334347" y="1074420"/>
            <a:ext cx="3474770" cy="4956478"/>
          </a:xfrm>
          <a:prstGeom prst="rect">
            <a:avLst/>
          </a:prstGeom>
        </p:spPr>
      </p:pic>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55417"/>
          <a:stretch/>
        </p:blipFill>
        <p:spPr>
          <a:xfrm>
            <a:off x="4985061" y="1068324"/>
            <a:ext cx="3533400" cy="4962574"/>
          </a:xfrm>
          <a:prstGeom prst="rect">
            <a:avLst/>
          </a:prstGeom>
        </p:spPr>
      </p:pic>
      <p:sp>
        <p:nvSpPr>
          <p:cNvPr id="30" name="矩形 29"/>
          <p:cNvSpPr/>
          <p:nvPr/>
        </p:nvSpPr>
        <p:spPr>
          <a:xfrm>
            <a:off x="2574797" y="4559299"/>
            <a:ext cx="998340" cy="3788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2" name="椭圆 31"/>
          <p:cNvSpPr/>
          <p:nvPr/>
        </p:nvSpPr>
        <p:spPr>
          <a:xfrm>
            <a:off x="4255977" y="2833570"/>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33" name="矩形 32"/>
          <p:cNvSpPr/>
          <p:nvPr/>
        </p:nvSpPr>
        <p:spPr>
          <a:xfrm>
            <a:off x="6837558" y="2785245"/>
            <a:ext cx="998340" cy="3788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cxnSp>
        <p:nvCxnSpPr>
          <p:cNvPr id="13" name="肘形连接符 12"/>
          <p:cNvCxnSpPr>
            <a:stCxn id="33" idx="1"/>
            <a:endCxn id="32" idx="6"/>
          </p:cNvCxnSpPr>
          <p:nvPr/>
        </p:nvCxnSpPr>
        <p:spPr>
          <a:xfrm rot="10800000">
            <a:off x="4538200" y="2974683"/>
            <a:ext cx="2299358" cy="1"/>
          </a:xfrm>
          <a:prstGeom prst="bentConnector3">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肘形连接符 14"/>
          <p:cNvCxnSpPr>
            <a:stCxn id="30" idx="3"/>
            <a:endCxn id="32" idx="4"/>
          </p:cNvCxnSpPr>
          <p:nvPr/>
        </p:nvCxnSpPr>
        <p:spPr>
          <a:xfrm flipV="1">
            <a:off x="3573137" y="3115793"/>
            <a:ext cx="823952" cy="1632944"/>
          </a:xfrm>
          <a:prstGeom prst="bentConnector2">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58781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Member log out</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9" name="矩形 18"/>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40" name="组合 39"/>
          <p:cNvGrpSpPr/>
          <p:nvPr/>
        </p:nvGrpSpPr>
        <p:grpSpPr>
          <a:xfrm>
            <a:off x="7054201" y="2135390"/>
            <a:ext cx="816746" cy="893336"/>
            <a:chOff x="5359606" y="2405848"/>
            <a:chExt cx="1103264" cy="1225119"/>
          </a:xfrm>
        </p:grpSpPr>
        <p:sp>
          <p:nvSpPr>
            <p:cNvPr id="41" name="矩形 40"/>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42" name="图片 4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43" name="矩形 42"/>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
        <p:nvSpPr>
          <p:cNvPr id="39" name="矩形 38"/>
          <p:cNvSpPr/>
          <p:nvPr/>
        </p:nvSpPr>
        <p:spPr>
          <a:xfrm>
            <a:off x="6939964"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nvGrpSpPr>
          <p:cNvPr id="24" name="组合 23"/>
          <p:cNvGrpSpPr/>
          <p:nvPr/>
        </p:nvGrpSpPr>
        <p:grpSpPr>
          <a:xfrm>
            <a:off x="6896873" y="3468104"/>
            <a:ext cx="1213257" cy="1391043"/>
            <a:chOff x="507409" y="3960917"/>
            <a:chExt cx="1213257" cy="1391043"/>
          </a:xfrm>
        </p:grpSpPr>
        <p:sp>
          <p:nvSpPr>
            <p:cNvPr id="25" name="椭圆 24"/>
            <p:cNvSpPr/>
            <p:nvPr/>
          </p:nvSpPr>
          <p:spPr>
            <a:xfrm>
              <a:off x="841442" y="3960917"/>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6" name="图片 2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275" y="4004354"/>
              <a:ext cx="330457" cy="409580"/>
            </a:xfrm>
            <a:prstGeom prst="rect">
              <a:avLst/>
            </a:prstGeom>
          </p:spPr>
        </p:pic>
        <p:sp>
          <p:nvSpPr>
            <p:cNvPr id="27" name="矩形 26"/>
            <p:cNvSpPr/>
            <p:nvPr/>
          </p:nvSpPr>
          <p:spPr>
            <a:xfrm>
              <a:off x="507409" y="4583742"/>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28" name="矩形 27"/>
            <p:cNvSpPr/>
            <p:nvPr/>
          </p:nvSpPr>
          <p:spPr>
            <a:xfrm>
              <a:off x="534160" y="48197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29" name="矩形 28"/>
            <p:cNvSpPr/>
            <p:nvPr/>
          </p:nvSpPr>
          <p:spPr>
            <a:xfrm>
              <a:off x="761928" y="5140975"/>
              <a:ext cx="730969" cy="21098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Log out</a:t>
              </a:r>
              <a:endParaRPr lang="zh-CN" altLang="en-US" sz="1100" dirty="0">
                <a:latin typeface="微软雅黑" panose="020B0503020204020204" pitchFamily="34" charset="-122"/>
                <a:ea typeface="微软雅黑" panose="020B0503020204020204" pitchFamily="34" charset="-122"/>
              </a:endParaRPr>
            </a:p>
          </p:txBody>
        </p:sp>
      </p:grpSp>
      <p:sp>
        <p:nvSpPr>
          <p:cNvPr id="33" name="矩形 32"/>
          <p:cNvSpPr/>
          <p:nvPr/>
        </p:nvSpPr>
        <p:spPr>
          <a:xfrm>
            <a:off x="334347" y="1069538"/>
            <a:ext cx="7925628" cy="4958400"/>
          </a:xfrm>
          <a:prstGeom prst="rect">
            <a:avLst/>
          </a:prstGeom>
          <a:solidFill>
            <a:schemeClr val="tx1">
              <a:lumMod val="65000"/>
              <a:lumOff val="35000"/>
              <a:alpha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2515350" y="2750054"/>
            <a:ext cx="3196098" cy="17065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5" name="矩形 34"/>
          <p:cNvSpPr/>
          <p:nvPr/>
        </p:nvSpPr>
        <p:spPr>
          <a:xfrm>
            <a:off x="2620952" y="2800601"/>
            <a:ext cx="2898282" cy="426867"/>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提示</a:t>
            </a:r>
          </a:p>
        </p:txBody>
      </p:sp>
      <p:sp>
        <p:nvSpPr>
          <p:cNvPr id="36" name="矩形 35"/>
          <p:cNvSpPr/>
          <p:nvPr/>
        </p:nvSpPr>
        <p:spPr>
          <a:xfrm>
            <a:off x="2620952" y="3207475"/>
            <a:ext cx="2898282" cy="1079865"/>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37" name="文本框 36"/>
          <p:cNvSpPr txBox="1"/>
          <p:nvPr/>
        </p:nvSpPr>
        <p:spPr>
          <a:xfrm>
            <a:off x="2736218" y="3301808"/>
            <a:ext cx="1415772"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确定退出登录吗？</a:t>
            </a:r>
          </a:p>
        </p:txBody>
      </p:sp>
      <p:sp>
        <p:nvSpPr>
          <p:cNvPr id="38" name="矩形 37"/>
          <p:cNvSpPr/>
          <p:nvPr/>
        </p:nvSpPr>
        <p:spPr>
          <a:xfrm>
            <a:off x="2869408" y="3819059"/>
            <a:ext cx="710213" cy="23500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确定</a:t>
            </a:r>
          </a:p>
        </p:txBody>
      </p:sp>
      <p:sp>
        <p:nvSpPr>
          <p:cNvPr id="44" name="矩形 43"/>
          <p:cNvSpPr/>
          <p:nvPr/>
        </p:nvSpPr>
        <p:spPr>
          <a:xfrm>
            <a:off x="2644286" y="3698006"/>
            <a:ext cx="1103576" cy="44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2520930" y="356771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46" name="矩形 45"/>
          <p:cNvSpPr/>
          <p:nvPr/>
        </p:nvSpPr>
        <p:spPr>
          <a:xfrm>
            <a:off x="4255433" y="3688966"/>
            <a:ext cx="1103576" cy="44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4136430" y="356771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48" name="矩形 47"/>
          <p:cNvSpPr/>
          <p:nvPr/>
        </p:nvSpPr>
        <p:spPr>
          <a:xfrm>
            <a:off x="4496635" y="3819059"/>
            <a:ext cx="710213" cy="235008"/>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取消</a:t>
            </a:r>
          </a:p>
        </p:txBody>
      </p:sp>
      <p:sp>
        <p:nvSpPr>
          <p:cNvPr id="49" name="椭圆 48"/>
          <p:cNvSpPr/>
          <p:nvPr/>
        </p:nvSpPr>
        <p:spPr>
          <a:xfrm>
            <a:off x="2340290" y="256818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graphicFrame>
        <p:nvGraphicFramePr>
          <p:cNvPr id="50" name="표 26"/>
          <p:cNvGraphicFramePr>
            <a:graphicFrameLocks noGrp="1"/>
          </p:cNvGraphicFramePr>
          <p:nvPr>
            <p:extLst>
              <p:ext uri="{D42A27DB-BD31-4B8C-83A1-F6EECF244321}">
                <p14:modId xmlns:p14="http://schemas.microsoft.com/office/powerpoint/2010/main" val="1708325925"/>
              </p:ext>
            </p:extLst>
          </p:nvPr>
        </p:nvGraphicFramePr>
        <p:xfrm>
          <a:off x="8869339" y="1074420"/>
          <a:ext cx="3053371" cy="1369900"/>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退出登录确认提示</a:t>
                      </a:r>
                      <a:endParaRPr lang="en-US" altLang="zh-CN" sz="1000" baseline="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微软雅黑" panose="020B0503020204020204" pitchFamily="34" charset="-122"/>
                        </a:rPr>
                        <a:t>Log out prompt</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点击“确定”按钮，确认退出登录</a:t>
                      </a:r>
                      <a:endParaRPr lang="en-US" altLang="zh-CN" sz="1000" baseline="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微软雅黑" panose="020B0503020204020204" pitchFamily="34" charset="-122"/>
                        </a:rPr>
                        <a:t>Click “OK” button to confirm log out</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09644132"/>
                  </a:ext>
                </a:extLst>
              </a:tr>
              <a:tr h="209550">
                <a:tc>
                  <a:txBody>
                    <a:bodyPr/>
                    <a:lstStyle/>
                    <a:p>
                      <a:r>
                        <a:rPr lang="en-US" altLang="zh-CN" sz="1000" dirty="0">
                          <a:latin typeface="微软雅黑" panose="020B0503020204020204" pitchFamily="34" charset="-122"/>
                          <a:ea typeface="微软雅黑" panose="020B0503020204020204" pitchFamily="34" charset="-122"/>
                        </a:rPr>
                        <a:t>3.</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点击“取消”按钮，取消退出登录</a:t>
                      </a:r>
                      <a:endParaRPr lang="en-US" altLang="zh-CN" sz="1000" baseline="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微软雅黑" panose="020B0503020204020204" pitchFamily="34" charset="-122"/>
                        </a:rPr>
                        <a:t>Click “Cancel” button to cancel log out</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88217532"/>
                  </a:ext>
                </a:extLst>
              </a:tr>
            </a:tbl>
          </a:graphicData>
        </a:graphic>
      </p:graphicFrame>
    </p:spTree>
    <p:extLst>
      <p:ext uri="{BB962C8B-B14F-4D97-AF65-F5344CB8AC3E}">
        <p14:creationId xmlns:p14="http://schemas.microsoft.com/office/powerpoint/2010/main" val="2424996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Member log out</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9" name="矩形 18"/>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40" name="组合 39"/>
          <p:cNvGrpSpPr/>
          <p:nvPr/>
        </p:nvGrpSpPr>
        <p:grpSpPr>
          <a:xfrm>
            <a:off x="7054201" y="2135390"/>
            <a:ext cx="816746" cy="893336"/>
            <a:chOff x="5359606" y="2405848"/>
            <a:chExt cx="1103264" cy="1225119"/>
          </a:xfrm>
        </p:grpSpPr>
        <p:sp>
          <p:nvSpPr>
            <p:cNvPr id="41" name="矩形 40"/>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42" name="图片 4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43" name="矩形 42"/>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pic>
        <p:nvPicPr>
          <p:cNvPr id="35" name="图片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36" name="矩形 35"/>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39" name="矩形 38"/>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aphicFrame>
        <p:nvGraphicFramePr>
          <p:cNvPr id="60" name="표 26"/>
          <p:cNvGraphicFramePr>
            <a:graphicFrameLocks noGrp="1"/>
          </p:cNvGraphicFramePr>
          <p:nvPr>
            <p:extLst>
              <p:ext uri="{D42A27DB-BD31-4B8C-83A1-F6EECF244321}">
                <p14:modId xmlns:p14="http://schemas.microsoft.com/office/powerpoint/2010/main" val="4019745204"/>
              </p:ext>
            </p:extLst>
          </p:nvPr>
        </p:nvGraphicFramePr>
        <p:xfrm>
          <a:off x="8869339" y="1074420"/>
          <a:ext cx="3053371" cy="7687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会员退出登录后，会员信息恢复为登录二维码</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After member</a:t>
                      </a:r>
                      <a:r>
                        <a:rPr lang="en-US" altLang="zh-CN" sz="1000" baseline="0" dirty="0">
                          <a:latin typeface="微软雅黑" panose="020B0503020204020204" pitchFamily="34" charset="-122"/>
                          <a:ea typeface="微软雅黑" panose="020B0503020204020204" pitchFamily="34" charset="-122"/>
                        </a:rPr>
                        <a:t> log out, the member information changes to log in QR code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
        <p:nvSpPr>
          <p:cNvPr id="25" name="矩形 24"/>
          <p:cNvSpPr/>
          <p:nvPr/>
        </p:nvSpPr>
        <p:spPr>
          <a:xfrm>
            <a:off x="6842670" y="3626915"/>
            <a:ext cx="1178025" cy="130257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4" name="椭圆 23"/>
          <p:cNvSpPr/>
          <p:nvPr/>
        </p:nvSpPr>
        <p:spPr>
          <a:xfrm>
            <a:off x="6693958" y="352565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21328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Member log out</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graphicFrame>
        <p:nvGraphicFramePr>
          <p:cNvPr id="60" name="표 26"/>
          <p:cNvGraphicFramePr>
            <a:graphicFrameLocks noGrp="1"/>
          </p:cNvGraphicFramePr>
          <p:nvPr>
            <p:extLst>
              <p:ext uri="{D42A27DB-BD31-4B8C-83A1-F6EECF244321}">
                <p14:modId xmlns:p14="http://schemas.microsoft.com/office/powerpoint/2010/main" val="2024167120"/>
              </p:ext>
            </p:extLst>
          </p:nvPr>
        </p:nvGraphicFramePr>
        <p:xfrm>
          <a:off x="8869339" y="1074420"/>
          <a:ext cx="3053371" cy="9211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会员退出登录后，登录</a:t>
                      </a:r>
                      <a:r>
                        <a:rPr lang="en-US" altLang="zh-CN" sz="1000" dirty="0">
                          <a:latin typeface="微软雅黑" panose="020B0503020204020204" pitchFamily="34" charset="-122"/>
                          <a:ea typeface="微软雅黑" panose="020B0503020204020204" pitchFamily="34" charset="-122"/>
                        </a:rPr>
                        <a:t>&amp;</a:t>
                      </a:r>
                      <a:r>
                        <a:rPr lang="zh-CN" altLang="en-US" sz="1000" dirty="0">
                          <a:latin typeface="微软雅黑" panose="020B0503020204020204" pitchFamily="34" charset="-122"/>
                          <a:ea typeface="微软雅黑" panose="020B0503020204020204" pitchFamily="34" charset="-122"/>
                        </a:rPr>
                        <a:t>支付页面恢复为初始状态</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After member</a:t>
                      </a:r>
                      <a:r>
                        <a:rPr lang="en-US" altLang="zh-CN" sz="1000" baseline="0" dirty="0">
                          <a:latin typeface="微软雅黑" panose="020B0503020204020204" pitchFamily="34" charset="-122"/>
                          <a:ea typeface="微软雅黑" panose="020B0503020204020204" pitchFamily="34" charset="-122"/>
                        </a:rPr>
                        <a:t> log out, log in and payment page change to default status</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sp>
        <p:nvSpPr>
          <p:cNvPr id="25" name="文本框 24"/>
          <p:cNvSpPr txBox="1"/>
          <p:nvPr/>
        </p:nvSpPr>
        <p:spPr>
          <a:xfrm>
            <a:off x="6152986" y="1602133"/>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用户名</a:t>
            </a:r>
          </a:p>
        </p:txBody>
      </p:sp>
      <p:sp>
        <p:nvSpPr>
          <p:cNvPr id="26" name="文本框 25"/>
          <p:cNvSpPr txBox="1"/>
          <p:nvPr/>
        </p:nvSpPr>
        <p:spPr>
          <a:xfrm>
            <a:off x="6280981" y="1939765"/>
            <a:ext cx="441146"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密码</a:t>
            </a:r>
          </a:p>
        </p:txBody>
      </p:sp>
      <p:sp>
        <p:nvSpPr>
          <p:cNvPr id="8" name="矩形 7"/>
          <p:cNvSpPr/>
          <p:nvPr/>
        </p:nvSpPr>
        <p:spPr>
          <a:xfrm>
            <a:off x="6722127" y="1633661"/>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6722127" y="1954919"/>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219098" y="2352932"/>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登录并返回游戏页面</a:t>
            </a:r>
          </a:p>
        </p:txBody>
      </p:sp>
      <p:sp>
        <p:nvSpPr>
          <p:cNvPr id="32" name="矩形 31"/>
          <p:cNvSpPr/>
          <p:nvPr/>
        </p:nvSpPr>
        <p:spPr>
          <a:xfrm>
            <a:off x="6219098" y="2728084"/>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登录后支付</a:t>
            </a: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0981" y="4075267"/>
            <a:ext cx="669640" cy="669640"/>
          </a:xfrm>
          <a:prstGeom prst="rect">
            <a:avLst/>
          </a:prstGeom>
        </p:spPr>
      </p:pic>
      <p:sp>
        <p:nvSpPr>
          <p:cNvPr id="38" name="文本框 37"/>
          <p:cNvSpPr txBox="1"/>
          <p:nvPr/>
        </p:nvSpPr>
        <p:spPr>
          <a:xfrm>
            <a:off x="6152986" y="3627583"/>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使用支付宝</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微信</a:t>
            </a:r>
            <a:r>
              <a:rPr lang="en-US" altLang="zh-CN" sz="1000" dirty="0">
                <a:solidFill>
                  <a:schemeClr val="bg1"/>
                </a:solidFill>
                <a:latin typeface="微软雅黑" panose="020B0503020204020204" pitchFamily="34" charset="-122"/>
                <a:ea typeface="微软雅黑" panose="020B0503020204020204" pitchFamily="34" charset="-122"/>
              </a:rPr>
              <a:t>APP</a:t>
            </a:r>
            <a:r>
              <a:rPr lang="zh-CN" altLang="en-US" sz="1000" dirty="0">
                <a:solidFill>
                  <a:schemeClr val="bg1"/>
                </a:solidFill>
                <a:latin typeface="微软雅黑" panose="020B0503020204020204" pitchFamily="34" charset="-122"/>
                <a:ea typeface="微软雅黑" panose="020B0503020204020204" pitchFamily="34" charset="-122"/>
              </a:rPr>
              <a:t>扫码支付</a:t>
            </a:r>
          </a:p>
        </p:txBody>
      </p:sp>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0769" y="4075267"/>
            <a:ext cx="669640" cy="669640"/>
          </a:xfrm>
          <a:prstGeom prst="rect">
            <a:avLst/>
          </a:prstGeom>
        </p:spPr>
      </p:pic>
      <p:sp>
        <p:nvSpPr>
          <p:cNvPr id="45" name="文本框 44"/>
          <p:cNvSpPr txBox="1"/>
          <p:nvPr/>
        </p:nvSpPr>
        <p:spPr>
          <a:xfrm>
            <a:off x="6311466" y="4755662"/>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支付宝</a:t>
            </a:r>
          </a:p>
        </p:txBody>
      </p:sp>
      <p:sp>
        <p:nvSpPr>
          <p:cNvPr id="46" name="文本框 45"/>
          <p:cNvSpPr txBox="1"/>
          <p:nvPr/>
        </p:nvSpPr>
        <p:spPr>
          <a:xfrm>
            <a:off x="7355015" y="4751475"/>
            <a:ext cx="441146" cy="246221"/>
          </a:xfrm>
          <a:prstGeom prst="rect">
            <a:avLst/>
          </a:prstGeom>
          <a:noFill/>
        </p:spPr>
        <p:txBody>
          <a:bodyPr wrap="none" rtlCol="0">
            <a:spAutoFit/>
          </a:bodyPr>
          <a:lstStyle/>
          <a:p>
            <a:pPr algn="ctr"/>
            <a:r>
              <a:rPr lang="zh-CN" altLang="en-US" sz="1000" dirty="0">
                <a:solidFill>
                  <a:schemeClr val="bg1"/>
                </a:solidFill>
                <a:latin typeface="微软雅黑" panose="020B0503020204020204" pitchFamily="34" charset="-122"/>
                <a:ea typeface="微软雅黑" panose="020B0503020204020204" pitchFamily="34" charset="-122"/>
              </a:rPr>
              <a:t>微信</a:t>
            </a:r>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79137" y="4314797"/>
            <a:ext cx="192904" cy="190580"/>
          </a:xfrm>
          <a:prstGeom prst="rect">
            <a:avLst/>
          </a:prstGeom>
        </p:spPr>
      </p:pic>
      <p:pic>
        <p:nvPicPr>
          <p:cNvPr id="14" name="图片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15963" y="4310249"/>
            <a:ext cx="199676" cy="199676"/>
          </a:xfrm>
          <a:prstGeom prst="rect">
            <a:avLst/>
          </a:prstGeom>
        </p:spPr>
      </p:pic>
      <p:sp>
        <p:nvSpPr>
          <p:cNvPr id="47" name="矩形 46"/>
          <p:cNvSpPr/>
          <p:nvPr/>
        </p:nvSpPr>
        <p:spPr>
          <a:xfrm>
            <a:off x="5987961" y="1062204"/>
            <a:ext cx="2272014" cy="464613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8" name="椭圆 47"/>
          <p:cNvSpPr/>
          <p:nvPr/>
        </p:nvSpPr>
        <p:spPr>
          <a:xfrm>
            <a:off x="5819962" y="93330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85114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Only payment by Alipay or Wechat and not log in</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9" name="矩形 18"/>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40" name="组合 39"/>
          <p:cNvGrpSpPr/>
          <p:nvPr/>
        </p:nvGrpSpPr>
        <p:grpSpPr>
          <a:xfrm>
            <a:off x="7054201" y="2135390"/>
            <a:ext cx="816746" cy="893336"/>
            <a:chOff x="5359606" y="2405848"/>
            <a:chExt cx="1103264" cy="1225119"/>
          </a:xfrm>
        </p:grpSpPr>
        <p:sp>
          <p:nvSpPr>
            <p:cNvPr id="41" name="矩形 40"/>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42" name="图片 4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43" name="矩形 42"/>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pic>
        <p:nvPicPr>
          <p:cNvPr id="35" name="图片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36" name="矩形 35"/>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39" name="矩形 38"/>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aphicFrame>
        <p:nvGraphicFramePr>
          <p:cNvPr id="60" name="표 26"/>
          <p:cNvGraphicFramePr>
            <a:graphicFrameLocks noGrp="1"/>
          </p:cNvGraphicFramePr>
          <p:nvPr>
            <p:extLst>
              <p:ext uri="{D42A27DB-BD31-4B8C-83A1-F6EECF244321}">
                <p14:modId xmlns:p14="http://schemas.microsoft.com/office/powerpoint/2010/main" val="34577880"/>
              </p:ext>
            </p:extLst>
          </p:nvPr>
        </p:nvGraphicFramePr>
        <p:xfrm>
          <a:off x="8869339" y="1074420"/>
          <a:ext cx="3053371" cy="10735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点击“其他方式登录</a:t>
                      </a:r>
                      <a:r>
                        <a:rPr lang="en-US" altLang="zh-CN" sz="1000" dirty="0">
                          <a:latin typeface="微软雅黑" panose="020B0503020204020204" pitchFamily="34" charset="-122"/>
                        </a:rPr>
                        <a:t>/</a:t>
                      </a:r>
                      <a:r>
                        <a:rPr lang="zh-CN" altLang="en-US" sz="1000" dirty="0">
                          <a:latin typeface="微软雅黑" panose="020B0503020204020204" pitchFamily="34" charset="-122"/>
                        </a:rPr>
                        <a:t>支付”按钮，进入其他方式登录</a:t>
                      </a:r>
                      <a:r>
                        <a:rPr lang="en-US" altLang="zh-CN" sz="1000" dirty="0">
                          <a:latin typeface="微软雅黑" panose="020B0503020204020204" pitchFamily="34" charset="-122"/>
                        </a:rPr>
                        <a:t>&amp;</a:t>
                      </a:r>
                      <a:r>
                        <a:rPr lang="zh-CN" altLang="en-US" sz="1000" dirty="0">
                          <a:latin typeface="微软雅黑" panose="020B0503020204020204" pitchFamily="34" charset="-122"/>
                        </a:rPr>
                        <a:t>支付页面</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Click “Others</a:t>
                      </a:r>
                      <a:r>
                        <a:rPr lang="en-US" altLang="ko-KR" sz="1000" baseline="0" dirty="0">
                          <a:latin typeface="微软雅黑" panose="020B0503020204020204" pitchFamily="34" charset="-122"/>
                        </a:rPr>
                        <a:t> way to log in and payment</a:t>
                      </a:r>
                      <a:r>
                        <a:rPr lang="en-US" altLang="ko-KR" sz="1000" dirty="0">
                          <a:latin typeface="微软雅黑" panose="020B0503020204020204" pitchFamily="34" charset="-122"/>
                        </a:rPr>
                        <a:t>” button enter Others way to log in and payment</a:t>
                      </a:r>
                      <a:r>
                        <a:rPr lang="en-US" altLang="ko-KR" sz="1000" baseline="0" dirty="0">
                          <a:latin typeface="微软雅黑" panose="020B0503020204020204" pitchFamily="34" charset="-122"/>
                        </a:rPr>
                        <a:t>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
        <p:nvSpPr>
          <p:cNvPr id="21" name="矩形 20"/>
          <p:cNvSpPr/>
          <p:nvPr/>
        </p:nvSpPr>
        <p:spPr>
          <a:xfrm>
            <a:off x="6747029" y="4883950"/>
            <a:ext cx="1345485" cy="48074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3" name="椭圆 22"/>
          <p:cNvSpPr/>
          <p:nvPr/>
        </p:nvSpPr>
        <p:spPr>
          <a:xfrm>
            <a:off x="6587098" y="474852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23995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Only payment by Alipay or Wechat and not log in</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graphicFrame>
        <p:nvGraphicFramePr>
          <p:cNvPr id="60" name="표 26"/>
          <p:cNvGraphicFramePr>
            <a:graphicFrameLocks noGrp="1"/>
          </p:cNvGraphicFramePr>
          <p:nvPr>
            <p:extLst>
              <p:ext uri="{D42A27DB-BD31-4B8C-83A1-F6EECF244321}">
                <p14:modId xmlns:p14="http://schemas.microsoft.com/office/powerpoint/2010/main" val="834222506"/>
              </p:ext>
            </p:extLst>
          </p:nvPr>
        </p:nvGraphicFramePr>
        <p:xfrm>
          <a:off x="8869339" y="1074420"/>
          <a:ext cx="3053371" cy="7687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用户使用支付宝</a:t>
                      </a:r>
                      <a:r>
                        <a:rPr lang="en-US" altLang="zh-CN" sz="1000" dirty="0">
                          <a:latin typeface="微软雅黑" panose="020B0503020204020204" pitchFamily="34" charset="-122"/>
                        </a:rPr>
                        <a:t>/</a:t>
                      </a:r>
                      <a:r>
                        <a:rPr lang="zh-CN" altLang="en-US" sz="1000" dirty="0">
                          <a:latin typeface="微软雅黑" panose="020B0503020204020204" pitchFamily="34" charset="-122"/>
                        </a:rPr>
                        <a:t>微信</a:t>
                      </a:r>
                      <a:r>
                        <a:rPr lang="en-US" altLang="zh-CN" sz="1000" dirty="0">
                          <a:latin typeface="微软雅黑" panose="020B0503020204020204" pitchFamily="34" charset="-122"/>
                        </a:rPr>
                        <a:t>APP</a:t>
                      </a:r>
                      <a:r>
                        <a:rPr lang="zh-CN" altLang="en-US" sz="1000" dirty="0">
                          <a:latin typeface="微软雅黑" panose="020B0503020204020204" pitchFamily="34" charset="-122"/>
                        </a:rPr>
                        <a:t>扫描二维码支付</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M</a:t>
                      </a:r>
                      <a:r>
                        <a:rPr lang="en-US" altLang="zh-CN" sz="1000" dirty="0">
                          <a:latin typeface="微软雅黑" panose="020B0503020204020204" pitchFamily="34" charset="-122"/>
                        </a:rPr>
                        <a:t>ember scan QR code by Alipay or Wechat for</a:t>
                      </a:r>
                      <a:r>
                        <a:rPr lang="en-US" altLang="zh-CN" sz="1000" baseline="0" dirty="0">
                          <a:latin typeface="微软雅黑" panose="020B0503020204020204" pitchFamily="34" charset="-122"/>
                        </a:rPr>
                        <a:t> payment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sp>
        <p:nvSpPr>
          <p:cNvPr id="25" name="文本框 24"/>
          <p:cNvSpPr txBox="1"/>
          <p:nvPr/>
        </p:nvSpPr>
        <p:spPr>
          <a:xfrm>
            <a:off x="6152986" y="1602133"/>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用户名</a:t>
            </a:r>
          </a:p>
        </p:txBody>
      </p:sp>
      <p:sp>
        <p:nvSpPr>
          <p:cNvPr id="26" name="文本框 25"/>
          <p:cNvSpPr txBox="1"/>
          <p:nvPr/>
        </p:nvSpPr>
        <p:spPr>
          <a:xfrm>
            <a:off x="6280981" y="1939765"/>
            <a:ext cx="441146"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密码</a:t>
            </a:r>
          </a:p>
        </p:txBody>
      </p:sp>
      <p:sp>
        <p:nvSpPr>
          <p:cNvPr id="8" name="矩形 7"/>
          <p:cNvSpPr/>
          <p:nvPr/>
        </p:nvSpPr>
        <p:spPr>
          <a:xfrm>
            <a:off x="6722127" y="1633661"/>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6722127" y="1954919"/>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219098" y="2352932"/>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登录并返回游戏页面</a:t>
            </a:r>
          </a:p>
        </p:txBody>
      </p:sp>
      <p:sp>
        <p:nvSpPr>
          <p:cNvPr id="32" name="矩形 31"/>
          <p:cNvSpPr/>
          <p:nvPr/>
        </p:nvSpPr>
        <p:spPr>
          <a:xfrm>
            <a:off x="6219098" y="2728084"/>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登录后支付</a:t>
            </a: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0981" y="4075267"/>
            <a:ext cx="669640" cy="669640"/>
          </a:xfrm>
          <a:prstGeom prst="rect">
            <a:avLst/>
          </a:prstGeom>
        </p:spPr>
      </p:pic>
      <p:sp>
        <p:nvSpPr>
          <p:cNvPr id="38" name="文本框 37"/>
          <p:cNvSpPr txBox="1"/>
          <p:nvPr/>
        </p:nvSpPr>
        <p:spPr>
          <a:xfrm>
            <a:off x="6152986" y="3627583"/>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使用支付宝</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微信</a:t>
            </a:r>
            <a:r>
              <a:rPr lang="en-US" altLang="zh-CN" sz="1000" dirty="0">
                <a:solidFill>
                  <a:schemeClr val="bg1"/>
                </a:solidFill>
                <a:latin typeface="微软雅黑" panose="020B0503020204020204" pitchFamily="34" charset="-122"/>
                <a:ea typeface="微软雅黑" panose="020B0503020204020204" pitchFamily="34" charset="-122"/>
              </a:rPr>
              <a:t>APP</a:t>
            </a:r>
            <a:r>
              <a:rPr lang="zh-CN" altLang="en-US" sz="1000" dirty="0">
                <a:solidFill>
                  <a:schemeClr val="bg1"/>
                </a:solidFill>
                <a:latin typeface="微软雅黑" panose="020B0503020204020204" pitchFamily="34" charset="-122"/>
                <a:ea typeface="微软雅黑" panose="020B0503020204020204" pitchFamily="34" charset="-122"/>
              </a:rPr>
              <a:t>扫码支付</a:t>
            </a:r>
          </a:p>
        </p:txBody>
      </p:sp>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0769" y="4075267"/>
            <a:ext cx="669640" cy="669640"/>
          </a:xfrm>
          <a:prstGeom prst="rect">
            <a:avLst/>
          </a:prstGeom>
        </p:spPr>
      </p:pic>
      <p:sp>
        <p:nvSpPr>
          <p:cNvPr id="45" name="文本框 44"/>
          <p:cNvSpPr txBox="1"/>
          <p:nvPr/>
        </p:nvSpPr>
        <p:spPr>
          <a:xfrm>
            <a:off x="6311466" y="4755662"/>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支付宝</a:t>
            </a:r>
          </a:p>
        </p:txBody>
      </p:sp>
      <p:sp>
        <p:nvSpPr>
          <p:cNvPr id="46" name="文本框 45"/>
          <p:cNvSpPr txBox="1"/>
          <p:nvPr/>
        </p:nvSpPr>
        <p:spPr>
          <a:xfrm>
            <a:off x="7355015" y="4751475"/>
            <a:ext cx="441146" cy="246221"/>
          </a:xfrm>
          <a:prstGeom prst="rect">
            <a:avLst/>
          </a:prstGeom>
          <a:noFill/>
        </p:spPr>
        <p:txBody>
          <a:bodyPr wrap="none" rtlCol="0">
            <a:spAutoFit/>
          </a:bodyPr>
          <a:lstStyle/>
          <a:p>
            <a:pPr algn="ctr"/>
            <a:r>
              <a:rPr lang="zh-CN" altLang="en-US" sz="1000" dirty="0">
                <a:solidFill>
                  <a:schemeClr val="bg1"/>
                </a:solidFill>
                <a:latin typeface="微软雅黑" panose="020B0503020204020204" pitchFamily="34" charset="-122"/>
                <a:ea typeface="微软雅黑" panose="020B0503020204020204" pitchFamily="34" charset="-122"/>
              </a:rPr>
              <a:t>微信</a:t>
            </a:r>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79137" y="4314797"/>
            <a:ext cx="192904" cy="190580"/>
          </a:xfrm>
          <a:prstGeom prst="rect">
            <a:avLst/>
          </a:prstGeom>
        </p:spPr>
      </p:pic>
      <p:pic>
        <p:nvPicPr>
          <p:cNvPr id="14" name="图片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15963" y="4310249"/>
            <a:ext cx="199676" cy="199676"/>
          </a:xfrm>
          <a:prstGeom prst="rect">
            <a:avLst/>
          </a:prstGeom>
        </p:spPr>
      </p:pic>
      <p:sp>
        <p:nvSpPr>
          <p:cNvPr id="53" name="矩形 52"/>
          <p:cNvSpPr/>
          <p:nvPr/>
        </p:nvSpPr>
        <p:spPr>
          <a:xfrm>
            <a:off x="6152985" y="3897869"/>
            <a:ext cx="1898325" cy="119850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4" name="椭圆 53"/>
          <p:cNvSpPr/>
          <p:nvPr/>
        </p:nvSpPr>
        <p:spPr>
          <a:xfrm>
            <a:off x="6011873" y="379829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814814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Payment successful</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graphicFrame>
        <p:nvGraphicFramePr>
          <p:cNvPr id="50" name="표 26"/>
          <p:cNvGraphicFramePr>
            <a:graphicFrameLocks noGrp="1"/>
          </p:cNvGraphicFramePr>
          <p:nvPr>
            <p:extLst/>
          </p:nvPr>
        </p:nvGraphicFramePr>
        <p:xfrm>
          <a:off x="8869339" y="1074420"/>
          <a:ext cx="3053371" cy="16831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支付成功后，支付方式变为支付状态机支付信息</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After payment successful, pay</a:t>
                      </a:r>
                      <a:r>
                        <a:rPr lang="en-US" altLang="ko-KR" sz="1000" baseline="0" dirty="0">
                          <a:latin typeface="微软雅黑" panose="020B0503020204020204" pitchFamily="34" charset="-122"/>
                          <a:ea typeface="微软雅黑" panose="020B0503020204020204" pitchFamily="34" charset="-122"/>
                        </a:rPr>
                        <a:t>ment way change to payment status and payment information</a:t>
                      </a:r>
                    </a:p>
                    <a:p>
                      <a:r>
                        <a:rPr lang="zh-CN" altLang="en-US" sz="1000" baseline="0" dirty="0">
                          <a:latin typeface="微软雅黑" panose="020B0503020204020204" pitchFamily="34" charset="-122"/>
                          <a:ea typeface="微软雅黑" panose="020B0503020204020204" pitchFamily="34" charset="-122"/>
                        </a:rPr>
                        <a:t>支付信息包括</a:t>
                      </a:r>
                      <a:r>
                        <a:rPr lang="en-US" altLang="zh-CN" sz="1000" baseline="0" dirty="0">
                          <a:latin typeface="微软雅黑" panose="020B0503020204020204" pitchFamily="34" charset="-122"/>
                          <a:ea typeface="微软雅黑" panose="020B0503020204020204" pitchFamily="34" charset="-122"/>
                        </a:rPr>
                        <a:t>:</a:t>
                      </a:r>
                    </a:p>
                    <a:p>
                      <a:r>
                        <a:rPr lang="en-US" altLang="ko-KR" sz="1000" baseline="0" dirty="0">
                          <a:latin typeface="微软雅黑" panose="020B0503020204020204" pitchFamily="34" charset="-122"/>
                          <a:ea typeface="微软雅黑" panose="020B0503020204020204" pitchFamily="34" charset="-122"/>
                        </a:rPr>
                        <a:t>Payment information include:</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支付方式</a:t>
                      </a:r>
                      <a:r>
                        <a:rPr lang="en-US" altLang="zh-CN" sz="1000" baseline="0" dirty="0">
                          <a:latin typeface="微软雅黑" panose="020B0503020204020204" pitchFamily="34" charset="-122"/>
                          <a:ea typeface="微软雅黑" panose="020B0503020204020204" pitchFamily="34" charset="-122"/>
                        </a:rPr>
                        <a:t>Payment way</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支付金额</a:t>
                      </a:r>
                      <a:r>
                        <a:rPr lang="en-US" altLang="zh-CN" sz="1000" baseline="0" dirty="0">
                          <a:latin typeface="微软雅黑" panose="020B0503020204020204" pitchFamily="34" charset="-122"/>
                          <a:ea typeface="微软雅黑" panose="020B0503020204020204" pitchFamily="34" charset="-122"/>
                        </a:rPr>
                        <a:t>Payment amount</a:t>
                      </a:r>
                      <a:endParaRPr lang="en-US" altLang="ko-KR" sz="1000" baseline="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
        <p:nvSpPr>
          <p:cNvPr id="51" name="文本框 50"/>
          <p:cNvSpPr txBox="1"/>
          <p:nvPr/>
        </p:nvSpPr>
        <p:spPr>
          <a:xfrm>
            <a:off x="6330546" y="3956058"/>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支付方式：支付宝</a:t>
            </a:r>
          </a:p>
        </p:txBody>
      </p:sp>
      <p:sp>
        <p:nvSpPr>
          <p:cNvPr id="52" name="文本框 51"/>
          <p:cNvSpPr txBox="1"/>
          <p:nvPr/>
        </p:nvSpPr>
        <p:spPr>
          <a:xfrm>
            <a:off x="6330546" y="4197150"/>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支付金额：￥</a:t>
            </a:r>
            <a:r>
              <a:rPr lang="en-US" altLang="zh-CN" sz="1000" dirty="0">
                <a:solidFill>
                  <a:schemeClr val="bg1"/>
                </a:solidFill>
                <a:latin typeface="微软雅黑" panose="020B0503020204020204" pitchFamily="34" charset="-122"/>
                <a:ea typeface="微软雅黑" panose="020B0503020204020204" pitchFamily="34" charset="-122"/>
              </a:rPr>
              <a:t>30.00</a:t>
            </a:r>
            <a:r>
              <a:rPr lang="zh-CN" altLang="en-US" sz="1000" dirty="0">
                <a:solidFill>
                  <a:schemeClr val="bg1"/>
                </a:solidFill>
                <a:latin typeface="微软雅黑" panose="020B0503020204020204" pitchFamily="34" charset="-122"/>
                <a:ea typeface="微软雅黑" panose="020B0503020204020204" pitchFamily="34" charset="-122"/>
              </a:rPr>
              <a:t>元</a:t>
            </a:r>
          </a:p>
        </p:txBody>
      </p:sp>
      <p:sp>
        <p:nvSpPr>
          <p:cNvPr id="53" name="矩形 52"/>
          <p:cNvSpPr/>
          <p:nvPr/>
        </p:nvSpPr>
        <p:spPr>
          <a:xfrm>
            <a:off x="6165747" y="3459857"/>
            <a:ext cx="1779767" cy="116586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4" name="椭圆 53"/>
          <p:cNvSpPr/>
          <p:nvPr/>
        </p:nvSpPr>
        <p:spPr>
          <a:xfrm>
            <a:off x="6038432" y="332516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61" name="文本框 60"/>
          <p:cNvSpPr txBox="1"/>
          <p:nvPr/>
        </p:nvSpPr>
        <p:spPr>
          <a:xfrm>
            <a:off x="6152986" y="3627583"/>
            <a:ext cx="1917223" cy="276999"/>
          </a:xfrm>
          <a:prstGeom prst="rect">
            <a:avLst/>
          </a:prstGeom>
          <a:noFill/>
        </p:spPr>
        <p:txBody>
          <a:bodyPr wrap="square"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支付成功</a:t>
            </a:r>
          </a:p>
        </p:txBody>
      </p:sp>
      <p:sp>
        <p:nvSpPr>
          <p:cNvPr id="24" name="文本框 23"/>
          <p:cNvSpPr txBox="1"/>
          <p:nvPr/>
        </p:nvSpPr>
        <p:spPr>
          <a:xfrm>
            <a:off x="6152986" y="1602133"/>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用户名</a:t>
            </a:r>
          </a:p>
        </p:txBody>
      </p:sp>
      <p:sp>
        <p:nvSpPr>
          <p:cNvPr id="25" name="文本框 24"/>
          <p:cNvSpPr txBox="1"/>
          <p:nvPr/>
        </p:nvSpPr>
        <p:spPr>
          <a:xfrm>
            <a:off x="6280981" y="1939765"/>
            <a:ext cx="441146"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密码</a:t>
            </a:r>
          </a:p>
        </p:txBody>
      </p:sp>
      <p:sp>
        <p:nvSpPr>
          <p:cNvPr id="26" name="矩形 25"/>
          <p:cNvSpPr/>
          <p:nvPr/>
        </p:nvSpPr>
        <p:spPr>
          <a:xfrm>
            <a:off x="6722127" y="1633661"/>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722127" y="1954919"/>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219098" y="2352932"/>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登录并返回游戏页面</a:t>
            </a:r>
          </a:p>
        </p:txBody>
      </p:sp>
      <p:sp>
        <p:nvSpPr>
          <p:cNvPr id="29" name="矩形 28"/>
          <p:cNvSpPr/>
          <p:nvPr/>
        </p:nvSpPr>
        <p:spPr>
          <a:xfrm>
            <a:off x="6219098" y="2728084"/>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登录后支付</a:t>
            </a:r>
          </a:p>
        </p:txBody>
      </p:sp>
    </p:spTree>
    <p:extLst>
      <p:ext uri="{BB962C8B-B14F-4D97-AF65-F5344CB8AC3E}">
        <p14:creationId xmlns:p14="http://schemas.microsoft.com/office/powerpoint/2010/main" val="3750372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Log in Page</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8115869" cy="5072418"/>
          </a:xfrm>
          <a:prstGeom prst="rect">
            <a:avLst/>
          </a:prstGeom>
        </p:spPr>
      </p:pic>
      <p:graphicFrame>
        <p:nvGraphicFramePr>
          <p:cNvPr id="4" name="표 26"/>
          <p:cNvGraphicFramePr>
            <a:graphicFrameLocks noGrp="1"/>
          </p:cNvGraphicFramePr>
          <p:nvPr>
            <p:extLst>
              <p:ext uri="{D42A27DB-BD31-4B8C-83A1-F6EECF244321}">
                <p14:modId xmlns:p14="http://schemas.microsoft.com/office/powerpoint/2010/main" val="645130005"/>
              </p:ext>
            </p:extLst>
          </p:nvPr>
        </p:nvGraphicFramePr>
        <p:xfrm>
          <a:off x="8869340" y="1074420"/>
          <a:ext cx="2916260" cy="1297936"/>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管理员</a:t>
                      </a:r>
                      <a:r>
                        <a:rPr lang="en-US" altLang="zh-CN" sz="1000" baseline="0" dirty="0">
                          <a:latin typeface="微软雅黑" panose="020B0503020204020204" pitchFamily="34" charset="-122"/>
                          <a:ea typeface="微软雅黑" panose="020B0503020204020204" pitchFamily="34" charset="-122"/>
                        </a:rPr>
                        <a:t>/</a:t>
                      </a:r>
                      <a:r>
                        <a:rPr lang="zh-CN" altLang="en-US" sz="1000" baseline="0" dirty="0">
                          <a:latin typeface="微软雅黑" panose="020B0503020204020204" pitchFamily="34" charset="-122"/>
                          <a:ea typeface="微软雅黑" panose="020B0503020204020204" pitchFamily="34" charset="-122"/>
                        </a:rPr>
                        <a:t>店员输入用户名密码，登录</a:t>
                      </a:r>
                      <a:r>
                        <a:rPr lang="en-US" altLang="zh-CN" sz="1000" baseline="0" dirty="0">
                          <a:latin typeface="微软雅黑" panose="020B0503020204020204" pitchFamily="34" charset="-122"/>
                          <a:ea typeface="微软雅黑" panose="020B0503020204020204" pitchFamily="34" charset="-122"/>
                        </a:rPr>
                        <a:t>87V8</a:t>
                      </a:r>
                      <a:r>
                        <a:rPr lang="zh-CN" altLang="en-US" sz="1000" baseline="0" dirty="0">
                          <a:latin typeface="微软雅黑" panose="020B0503020204020204" pitchFamily="34" charset="-122"/>
                          <a:ea typeface="微软雅黑" panose="020B0503020204020204" pitchFamily="34" charset="-122"/>
                        </a:rPr>
                        <a:t>客户端</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Admin/Staff enter username and password to Log in 87V8(VR World)</a:t>
                      </a:r>
                      <a:endParaRPr lang="ko-KR" altLang="en-US" sz="1000" dirty="0"/>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zh-CN" altLang="en-US" sz="1000" baseline="0" dirty="0">
                          <a:latin typeface="微软雅黑" panose="020B0503020204020204" pitchFamily="34" charset="-122"/>
                          <a:ea typeface="微软雅黑" panose="020B0503020204020204" pitchFamily="34" charset="-122"/>
                        </a:rPr>
                        <a:t>点击“确认”按钮登录</a:t>
                      </a:r>
                      <a:endParaRPr lang="en-US" altLang="zh-CN" sz="1000" baseline="0" dirty="0">
                        <a:latin typeface="微软雅黑" panose="020B0503020204020204" pitchFamily="34" charset="-122"/>
                        <a:ea typeface="微软雅黑" panose="020B0503020204020204" pitchFamily="34" charset="-122"/>
                      </a:endParaRPr>
                    </a:p>
                    <a:p>
                      <a:pPr marL="0" marR="0" indent="0" algn="l" defTabSz="914400" rtl="0" eaLnBrk="1" fontAlgn="auto" latinLnBrk="1" hangingPunct="1">
                        <a:lnSpc>
                          <a:spcPct val="100000"/>
                        </a:lnSpc>
                        <a:spcBef>
                          <a:spcPts val="0"/>
                        </a:spcBef>
                        <a:spcAft>
                          <a:spcPts val="0"/>
                        </a:spcAft>
                        <a:buClrTx/>
                        <a:buSzTx/>
                        <a:buFontTx/>
                        <a:buNone/>
                        <a:tabLst/>
                        <a:defRPr/>
                      </a:pPr>
                      <a:r>
                        <a:rPr lang="en-US" altLang="zh-CN" sz="1000" baseline="0" dirty="0">
                          <a:latin typeface="微软雅黑" panose="020B0503020204020204" pitchFamily="34" charset="-122"/>
                          <a:ea typeface="微软雅黑" panose="020B0503020204020204" pitchFamily="34" charset="-122"/>
                        </a:rPr>
                        <a:t>Click “Log in” button to Log in</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286923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Payment failed</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graphicFrame>
        <p:nvGraphicFramePr>
          <p:cNvPr id="60" name="표 26"/>
          <p:cNvGraphicFramePr>
            <a:graphicFrameLocks noGrp="1"/>
          </p:cNvGraphicFramePr>
          <p:nvPr>
            <p:extLst/>
          </p:nvPr>
        </p:nvGraphicFramePr>
        <p:xfrm>
          <a:off x="8869339" y="1074420"/>
          <a:ext cx="3053371" cy="1145536"/>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支付失败提示</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Payment failed prompt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点击“返回”按钮，返回登录</a:t>
                      </a:r>
                      <a:r>
                        <a:rPr lang="en-US" altLang="zh-CN" sz="1000" dirty="0">
                          <a:latin typeface="微软雅黑" panose="020B0503020204020204" pitchFamily="34" charset="-122"/>
                        </a:rPr>
                        <a:t>&amp;</a:t>
                      </a:r>
                      <a:r>
                        <a:rPr lang="zh-CN" altLang="en-US" sz="1000" dirty="0">
                          <a:latin typeface="微软雅黑" panose="020B0503020204020204" pitchFamily="34" charset="-122"/>
                        </a:rPr>
                        <a:t>支付页面</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Click “Back” button, go back log in and payment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36339860"/>
                  </a:ext>
                </a:extLst>
              </a:tr>
            </a:tbl>
          </a:graphicData>
        </a:graphic>
      </p:graphicFrame>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0981" y="4075267"/>
            <a:ext cx="669640" cy="669640"/>
          </a:xfrm>
          <a:prstGeom prst="rect">
            <a:avLst/>
          </a:prstGeom>
        </p:spPr>
      </p:pic>
      <p:sp>
        <p:nvSpPr>
          <p:cNvPr id="38" name="文本框 37"/>
          <p:cNvSpPr txBox="1"/>
          <p:nvPr/>
        </p:nvSpPr>
        <p:spPr>
          <a:xfrm>
            <a:off x="6152986" y="3627583"/>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使用支付宝</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微信</a:t>
            </a:r>
            <a:r>
              <a:rPr lang="en-US" altLang="zh-CN" sz="1000" dirty="0">
                <a:solidFill>
                  <a:schemeClr val="bg1"/>
                </a:solidFill>
                <a:latin typeface="微软雅黑" panose="020B0503020204020204" pitchFamily="34" charset="-122"/>
                <a:ea typeface="微软雅黑" panose="020B0503020204020204" pitchFamily="34" charset="-122"/>
              </a:rPr>
              <a:t>APP</a:t>
            </a:r>
            <a:r>
              <a:rPr lang="zh-CN" altLang="en-US" sz="1000" dirty="0">
                <a:solidFill>
                  <a:schemeClr val="bg1"/>
                </a:solidFill>
                <a:latin typeface="微软雅黑" panose="020B0503020204020204" pitchFamily="34" charset="-122"/>
                <a:ea typeface="微软雅黑" panose="020B0503020204020204" pitchFamily="34" charset="-122"/>
              </a:rPr>
              <a:t>扫码支付</a:t>
            </a:r>
          </a:p>
        </p:txBody>
      </p:sp>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0769" y="4075267"/>
            <a:ext cx="669640" cy="669640"/>
          </a:xfrm>
          <a:prstGeom prst="rect">
            <a:avLst/>
          </a:prstGeom>
        </p:spPr>
      </p:pic>
      <p:sp>
        <p:nvSpPr>
          <p:cNvPr id="45" name="文本框 44"/>
          <p:cNvSpPr txBox="1"/>
          <p:nvPr/>
        </p:nvSpPr>
        <p:spPr>
          <a:xfrm>
            <a:off x="6311466" y="4755662"/>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支付宝</a:t>
            </a:r>
          </a:p>
        </p:txBody>
      </p:sp>
      <p:sp>
        <p:nvSpPr>
          <p:cNvPr id="46" name="文本框 45"/>
          <p:cNvSpPr txBox="1"/>
          <p:nvPr/>
        </p:nvSpPr>
        <p:spPr>
          <a:xfrm>
            <a:off x="7355015" y="4751475"/>
            <a:ext cx="441146" cy="246221"/>
          </a:xfrm>
          <a:prstGeom prst="rect">
            <a:avLst/>
          </a:prstGeom>
          <a:noFill/>
        </p:spPr>
        <p:txBody>
          <a:bodyPr wrap="none" rtlCol="0">
            <a:spAutoFit/>
          </a:bodyPr>
          <a:lstStyle/>
          <a:p>
            <a:pPr algn="ctr"/>
            <a:r>
              <a:rPr lang="zh-CN" altLang="en-US" sz="1000" dirty="0">
                <a:solidFill>
                  <a:schemeClr val="bg1"/>
                </a:solidFill>
                <a:latin typeface="微软雅黑" panose="020B0503020204020204" pitchFamily="34" charset="-122"/>
                <a:ea typeface="微软雅黑" panose="020B0503020204020204" pitchFamily="34" charset="-122"/>
              </a:rPr>
              <a:t>微信</a:t>
            </a:r>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79137" y="4314797"/>
            <a:ext cx="192904" cy="190580"/>
          </a:xfrm>
          <a:prstGeom prst="rect">
            <a:avLst/>
          </a:prstGeom>
        </p:spPr>
      </p:pic>
      <p:sp>
        <p:nvSpPr>
          <p:cNvPr id="37" name="文本框 36"/>
          <p:cNvSpPr txBox="1"/>
          <p:nvPr/>
        </p:nvSpPr>
        <p:spPr>
          <a:xfrm>
            <a:off x="6152986" y="1602133"/>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用户名</a:t>
            </a:r>
          </a:p>
        </p:txBody>
      </p:sp>
      <p:sp>
        <p:nvSpPr>
          <p:cNvPr id="39" name="文本框 38"/>
          <p:cNvSpPr txBox="1"/>
          <p:nvPr/>
        </p:nvSpPr>
        <p:spPr>
          <a:xfrm>
            <a:off x="6280981" y="1939765"/>
            <a:ext cx="441146"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密码</a:t>
            </a:r>
          </a:p>
        </p:txBody>
      </p:sp>
      <p:sp>
        <p:nvSpPr>
          <p:cNvPr id="40" name="矩形 39"/>
          <p:cNvSpPr/>
          <p:nvPr/>
        </p:nvSpPr>
        <p:spPr>
          <a:xfrm>
            <a:off x="6722127" y="1633661"/>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722127" y="1954919"/>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6219098" y="2352932"/>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登录并返回游戏页面</a:t>
            </a:r>
          </a:p>
        </p:txBody>
      </p:sp>
      <p:sp>
        <p:nvSpPr>
          <p:cNvPr id="43" name="矩形 42"/>
          <p:cNvSpPr/>
          <p:nvPr/>
        </p:nvSpPr>
        <p:spPr>
          <a:xfrm>
            <a:off x="6219098" y="2728084"/>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登录后支付</a:t>
            </a:r>
          </a:p>
        </p:txBody>
      </p:sp>
      <p:pic>
        <p:nvPicPr>
          <p:cNvPr id="14" name="图片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15963" y="4310249"/>
            <a:ext cx="199676" cy="199676"/>
          </a:xfrm>
          <a:prstGeom prst="rect">
            <a:avLst/>
          </a:prstGeom>
        </p:spPr>
      </p:pic>
      <p:sp>
        <p:nvSpPr>
          <p:cNvPr id="28" name="矩形 27"/>
          <p:cNvSpPr/>
          <p:nvPr/>
        </p:nvSpPr>
        <p:spPr>
          <a:xfrm>
            <a:off x="334347" y="1074420"/>
            <a:ext cx="7925629" cy="4953518"/>
          </a:xfrm>
          <a:prstGeom prst="rect">
            <a:avLst/>
          </a:prstGeom>
          <a:solidFill>
            <a:schemeClr val="tx1">
              <a:lumMod val="65000"/>
              <a:lumOff val="35000"/>
              <a:alpha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2507672" y="2730513"/>
            <a:ext cx="3149285" cy="157973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9" name="椭圆 58"/>
          <p:cNvSpPr/>
          <p:nvPr/>
        </p:nvSpPr>
        <p:spPr>
          <a:xfrm>
            <a:off x="2338728" y="262690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29" name="矩形 28"/>
          <p:cNvSpPr/>
          <p:nvPr/>
        </p:nvSpPr>
        <p:spPr>
          <a:xfrm>
            <a:off x="2620952" y="2800601"/>
            <a:ext cx="2898282" cy="426867"/>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提示</a:t>
            </a:r>
          </a:p>
        </p:txBody>
      </p:sp>
      <p:sp>
        <p:nvSpPr>
          <p:cNvPr id="30" name="矩形 29"/>
          <p:cNvSpPr/>
          <p:nvPr/>
        </p:nvSpPr>
        <p:spPr>
          <a:xfrm>
            <a:off x="2620952" y="3207475"/>
            <a:ext cx="2898282" cy="1006047"/>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32" name="文本框 31"/>
          <p:cNvSpPr txBox="1"/>
          <p:nvPr/>
        </p:nvSpPr>
        <p:spPr>
          <a:xfrm>
            <a:off x="3671197" y="3377422"/>
            <a:ext cx="800219" cy="276999"/>
          </a:xfrm>
          <a:prstGeom prst="rect">
            <a:avLst/>
          </a:prstGeom>
          <a:noFill/>
        </p:spPr>
        <p:txBody>
          <a:bodyPr wrap="none" rtlCol="0">
            <a:spAutoFit/>
          </a:bodyPr>
          <a:lstStyle/>
          <a:p>
            <a:pPr algn="ctr"/>
            <a:r>
              <a:rPr lang="zh-CN" altLang="en-US" sz="1200" dirty="0">
                <a:latin typeface="微软雅黑" panose="020B0503020204020204" pitchFamily="34" charset="-122"/>
                <a:ea typeface="微软雅黑" panose="020B0503020204020204" pitchFamily="34" charset="-122"/>
              </a:rPr>
              <a:t>支付失败</a:t>
            </a:r>
          </a:p>
        </p:txBody>
      </p:sp>
      <p:sp>
        <p:nvSpPr>
          <p:cNvPr id="34" name="矩形 33"/>
          <p:cNvSpPr/>
          <p:nvPr/>
        </p:nvSpPr>
        <p:spPr>
          <a:xfrm>
            <a:off x="3728621" y="3872772"/>
            <a:ext cx="778395" cy="25745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a:latin typeface="微软雅黑" panose="020B0503020204020204" pitchFamily="34" charset="-122"/>
                <a:ea typeface="微软雅黑" panose="020B0503020204020204" pitchFamily="34" charset="-122"/>
              </a:rPr>
              <a:t>返回</a:t>
            </a:r>
          </a:p>
        </p:txBody>
      </p:sp>
      <p:sp>
        <p:nvSpPr>
          <p:cNvPr id="35" name="矩形 34"/>
          <p:cNvSpPr/>
          <p:nvPr/>
        </p:nvSpPr>
        <p:spPr>
          <a:xfrm>
            <a:off x="3499607" y="3800926"/>
            <a:ext cx="1110055" cy="37430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椭圆 35"/>
          <p:cNvSpPr/>
          <p:nvPr/>
        </p:nvSpPr>
        <p:spPr>
          <a:xfrm>
            <a:off x="3358495" y="365910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392125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Payment failed</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graphicFrame>
        <p:nvGraphicFramePr>
          <p:cNvPr id="60" name="표 26"/>
          <p:cNvGraphicFramePr>
            <a:graphicFrameLocks noGrp="1"/>
          </p:cNvGraphicFramePr>
          <p:nvPr>
            <p:extLst/>
          </p:nvPr>
        </p:nvGraphicFramePr>
        <p:xfrm>
          <a:off x="8869339" y="1074420"/>
          <a:ext cx="3053371" cy="9211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支付失败，点击“返回”按钮，返回登录</a:t>
                      </a:r>
                      <a:r>
                        <a:rPr lang="en-US" altLang="zh-CN" sz="1000" dirty="0">
                          <a:latin typeface="微软雅黑" panose="020B0503020204020204" pitchFamily="34" charset="-122"/>
                        </a:rPr>
                        <a:t>&amp;</a:t>
                      </a:r>
                      <a:r>
                        <a:rPr lang="zh-CN" altLang="en-US" sz="1000" dirty="0">
                          <a:latin typeface="微软雅黑" panose="020B0503020204020204" pitchFamily="34" charset="-122"/>
                        </a:rPr>
                        <a:t>支付页面</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A</a:t>
                      </a:r>
                      <a:r>
                        <a:rPr lang="en-US" altLang="zh-CN" sz="1000" dirty="0">
                          <a:latin typeface="微软雅黑" panose="020B0503020204020204" pitchFamily="34" charset="-122"/>
                        </a:rPr>
                        <a:t>fter payment failed,</a:t>
                      </a:r>
                      <a:r>
                        <a:rPr lang="en-US" altLang="zh-CN" sz="1000" baseline="0" dirty="0">
                          <a:latin typeface="微软雅黑" panose="020B0503020204020204" pitchFamily="34" charset="-122"/>
                        </a:rPr>
                        <a:t> click “Back” button, go back log in and payment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0981" y="4075267"/>
            <a:ext cx="669640" cy="669640"/>
          </a:xfrm>
          <a:prstGeom prst="rect">
            <a:avLst/>
          </a:prstGeom>
        </p:spPr>
      </p:pic>
      <p:sp>
        <p:nvSpPr>
          <p:cNvPr id="38" name="文本框 37"/>
          <p:cNvSpPr txBox="1"/>
          <p:nvPr/>
        </p:nvSpPr>
        <p:spPr>
          <a:xfrm>
            <a:off x="6152986" y="3627583"/>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使用支付宝</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微信</a:t>
            </a:r>
            <a:r>
              <a:rPr lang="en-US" altLang="zh-CN" sz="1000" dirty="0">
                <a:solidFill>
                  <a:schemeClr val="bg1"/>
                </a:solidFill>
                <a:latin typeface="微软雅黑" panose="020B0503020204020204" pitchFamily="34" charset="-122"/>
                <a:ea typeface="微软雅黑" panose="020B0503020204020204" pitchFamily="34" charset="-122"/>
              </a:rPr>
              <a:t>APP</a:t>
            </a:r>
            <a:r>
              <a:rPr lang="zh-CN" altLang="en-US" sz="1000" dirty="0">
                <a:solidFill>
                  <a:schemeClr val="bg1"/>
                </a:solidFill>
                <a:latin typeface="微软雅黑" panose="020B0503020204020204" pitchFamily="34" charset="-122"/>
                <a:ea typeface="微软雅黑" panose="020B0503020204020204" pitchFamily="34" charset="-122"/>
              </a:rPr>
              <a:t>扫码支付</a:t>
            </a:r>
          </a:p>
        </p:txBody>
      </p:sp>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0769" y="4075267"/>
            <a:ext cx="669640" cy="669640"/>
          </a:xfrm>
          <a:prstGeom prst="rect">
            <a:avLst/>
          </a:prstGeom>
        </p:spPr>
      </p:pic>
      <p:sp>
        <p:nvSpPr>
          <p:cNvPr id="45" name="文本框 44"/>
          <p:cNvSpPr txBox="1"/>
          <p:nvPr/>
        </p:nvSpPr>
        <p:spPr>
          <a:xfrm>
            <a:off x="6311466" y="4755662"/>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支付宝</a:t>
            </a:r>
          </a:p>
        </p:txBody>
      </p:sp>
      <p:sp>
        <p:nvSpPr>
          <p:cNvPr id="46" name="文本框 45"/>
          <p:cNvSpPr txBox="1"/>
          <p:nvPr/>
        </p:nvSpPr>
        <p:spPr>
          <a:xfrm>
            <a:off x="7355015" y="4751475"/>
            <a:ext cx="441146" cy="246221"/>
          </a:xfrm>
          <a:prstGeom prst="rect">
            <a:avLst/>
          </a:prstGeom>
          <a:noFill/>
        </p:spPr>
        <p:txBody>
          <a:bodyPr wrap="none" rtlCol="0">
            <a:spAutoFit/>
          </a:bodyPr>
          <a:lstStyle/>
          <a:p>
            <a:pPr algn="ctr"/>
            <a:r>
              <a:rPr lang="zh-CN" altLang="en-US" sz="1000" dirty="0">
                <a:solidFill>
                  <a:schemeClr val="bg1"/>
                </a:solidFill>
                <a:latin typeface="微软雅黑" panose="020B0503020204020204" pitchFamily="34" charset="-122"/>
                <a:ea typeface="微软雅黑" panose="020B0503020204020204" pitchFamily="34" charset="-122"/>
              </a:rPr>
              <a:t>微信</a:t>
            </a:r>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79137" y="4314797"/>
            <a:ext cx="192904" cy="190580"/>
          </a:xfrm>
          <a:prstGeom prst="rect">
            <a:avLst/>
          </a:prstGeom>
        </p:spPr>
      </p:pic>
      <p:pic>
        <p:nvPicPr>
          <p:cNvPr id="14" name="图片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15963" y="4310249"/>
            <a:ext cx="199676" cy="199676"/>
          </a:xfrm>
          <a:prstGeom prst="rect">
            <a:avLst/>
          </a:prstGeom>
        </p:spPr>
      </p:pic>
      <p:sp>
        <p:nvSpPr>
          <p:cNvPr id="58" name="矩形 57"/>
          <p:cNvSpPr/>
          <p:nvPr/>
        </p:nvSpPr>
        <p:spPr>
          <a:xfrm>
            <a:off x="458217" y="1129637"/>
            <a:ext cx="7682606" cy="450768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9" name="椭圆 58"/>
          <p:cNvSpPr/>
          <p:nvPr/>
        </p:nvSpPr>
        <p:spPr>
          <a:xfrm>
            <a:off x="356821" y="111864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28" name="文本框 27"/>
          <p:cNvSpPr txBox="1"/>
          <p:nvPr/>
        </p:nvSpPr>
        <p:spPr>
          <a:xfrm>
            <a:off x="6152986" y="1602133"/>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用户名</a:t>
            </a:r>
          </a:p>
        </p:txBody>
      </p:sp>
      <p:sp>
        <p:nvSpPr>
          <p:cNvPr id="29" name="文本框 28"/>
          <p:cNvSpPr txBox="1"/>
          <p:nvPr/>
        </p:nvSpPr>
        <p:spPr>
          <a:xfrm>
            <a:off x="6280981" y="1939765"/>
            <a:ext cx="441146"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密码</a:t>
            </a:r>
          </a:p>
        </p:txBody>
      </p:sp>
      <p:sp>
        <p:nvSpPr>
          <p:cNvPr id="30" name="矩形 29"/>
          <p:cNvSpPr/>
          <p:nvPr/>
        </p:nvSpPr>
        <p:spPr>
          <a:xfrm>
            <a:off x="6722127" y="1633661"/>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6722127" y="1954919"/>
            <a:ext cx="1188282" cy="1899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6219098" y="2352932"/>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登录并返回游戏页面</a:t>
            </a:r>
          </a:p>
        </p:txBody>
      </p:sp>
      <p:sp>
        <p:nvSpPr>
          <p:cNvPr id="35" name="矩形 34"/>
          <p:cNvSpPr/>
          <p:nvPr/>
        </p:nvSpPr>
        <p:spPr>
          <a:xfrm>
            <a:off x="6219098" y="2728084"/>
            <a:ext cx="1691311" cy="266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solidFill>
                  <a:srgbClr val="0067B3"/>
                </a:solidFill>
                <a:latin typeface="微软雅黑" panose="020B0503020204020204" pitchFamily="34" charset="-122"/>
                <a:ea typeface="微软雅黑" panose="020B0503020204020204" pitchFamily="34" charset="-122"/>
              </a:rPr>
              <a:t>登录后支付</a:t>
            </a:r>
          </a:p>
        </p:txBody>
      </p:sp>
    </p:spTree>
    <p:extLst>
      <p:ext uri="{BB962C8B-B14F-4D97-AF65-F5344CB8AC3E}">
        <p14:creationId xmlns:p14="http://schemas.microsoft.com/office/powerpoint/2010/main" val="38474960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Start game</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599435130"/>
              </p:ext>
            </p:extLst>
          </p:nvPr>
        </p:nvGraphicFramePr>
        <p:xfrm>
          <a:off x="8869339" y="1074420"/>
          <a:ext cx="3053371" cy="6163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点击“开始”按钮，游戏开始</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C</a:t>
                      </a:r>
                      <a:r>
                        <a:rPr lang="en-US" altLang="zh-CN" sz="1000" baseline="0" dirty="0">
                          <a:latin typeface="微软雅黑" panose="020B0503020204020204" pitchFamily="34" charset="-122"/>
                          <a:ea typeface="微软雅黑" panose="020B0503020204020204" pitchFamily="34" charset="-122"/>
                        </a:rPr>
                        <a:t>lick </a:t>
                      </a:r>
                      <a:r>
                        <a:rPr lang="zh-CN" altLang="en-US" sz="1000" baseline="0" dirty="0">
                          <a:latin typeface="微软雅黑" panose="020B0503020204020204" pitchFamily="34" charset="-122"/>
                          <a:ea typeface="微软雅黑" panose="020B0503020204020204" pitchFamily="34" charset="-122"/>
                        </a:rPr>
                        <a:t>“</a:t>
                      </a:r>
                      <a:r>
                        <a:rPr lang="en-US" altLang="zh-CN" sz="1000" baseline="0" dirty="0">
                          <a:latin typeface="微软雅黑" panose="020B0503020204020204" pitchFamily="34" charset="-122"/>
                          <a:ea typeface="微软雅黑" panose="020B0503020204020204" pitchFamily="34" charset="-122"/>
                        </a:rPr>
                        <a:t>Play</a:t>
                      </a:r>
                      <a:r>
                        <a:rPr lang="zh-CN" altLang="en-US" sz="1000" baseline="0" dirty="0">
                          <a:latin typeface="微软雅黑" panose="020B0503020204020204" pitchFamily="34" charset="-122"/>
                          <a:ea typeface="微软雅黑" panose="020B0503020204020204" pitchFamily="34" charset="-122"/>
                        </a:rPr>
                        <a:t>” </a:t>
                      </a:r>
                      <a:r>
                        <a:rPr lang="en-US" altLang="zh-CN" sz="1000" baseline="0" dirty="0">
                          <a:latin typeface="微软雅黑" panose="020B0503020204020204" pitchFamily="34" charset="-122"/>
                          <a:ea typeface="微软雅黑" panose="020B0503020204020204" pitchFamily="34" charset="-122"/>
                        </a:rPr>
                        <a:t>button to play game.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grpSp>
        <p:nvGrpSpPr>
          <p:cNvPr id="53" name="组合 52"/>
          <p:cNvGrpSpPr/>
          <p:nvPr/>
        </p:nvGrpSpPr>
        <p:grpSpPr>
          <a:xfrm>
            <a:off x="334347" y="1074420"/>
            <a:ext cx="7925628" cy="4953518"/>
            <a:chOff x="334347" y="1074420"/>
            <a:chExt cx="7925628" cy="4953518"/>
          </a:xfrm>
        </p:grpSpPr>
        <p:pic>
          <p:nvPicPr>
            <p:cNvPr id="60" name="图片 5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61" name="矩形 60"/>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2" name="矩形 61"/>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63" name="矩形 62"/>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64" name="矩形 63"/>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5" name="矩形 64"/>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67" name="矩形 66"/>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68" name="组合 67"/>
            <p:cNvGrpSpPr/>
            <p:nvPr/>
          </p:nvGrpSpPr>
          <p:grpSpPr>
            <a:xfrm>
              <a:off x="7054201" y="2135390"/>
              <a:ext cx="816746" cy="893336"/>
              <a:chOff x="5359606" y="2405848"/>
              <a:chExt cx="1103264" cy="1225119"/>
            </a:xfrm>
          </p:grpSpPr>
          <p:sp>
            <p:nvSpPr>
              <p:cNvPr id="69" name="矩形 68"/>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0" name="图片 6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71" name="矩形 70"/>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sp>
        <p:nvSpPr>
          <p:cNvPr id="72" name="矩形 71"/>
          <p:cNvSpPr/>
          <p:nvPr/>
        </p:nvSpPr>
        <p:spPr>
          <a:xfrm>
            <a:off x="5591547" y="2428089"/>
            <a:ext cx="1013957" cy="53267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3" name="椭圆 72"/>
          <p:cNvSpPr/>
          <p:nvPr/>
        </p:nvSpPr>
        <p:spPr>
          <a:xfrm>
            <a:off x="5477411" y="226621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grpSp>
        <p:nvGrpSpPr>
          <p:cNvPr id="26" name="组合 25"/>
          <p:cNvGrpSpPr/>
          <p:nvPr/>
        </p:nvGrpSpPr>
        <p:grpSpPr>
          <a:xfrm>
            <a:off x="6896873" y="3468104"/>
            <a:ext cx="1213257" cy="1816206"/>
            <a:chOff x="6896873" y="3468104"/>
            <a:chExt cx="1213257" cy="1816206"/>
          </a:xfrm>
        </p:grpSpPr>
        <p:sp>
          <p:nvSpPr>
            <p:cNvPr id="27" name="矩形 26"/>
            <p:cNvSpPr/>
            <p:nvPr/>
          </p:nvSpPr>
          <p:spPr>
            <a:xfrm>
              <a:off x="6939964"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nvGrpSpPr>
            <p:cNvPr id="28" name="组合 27"/>
            <p:cNvGrpSpPr/>
            <p:nvPr/>
          </p:nvGrpSpPr>
          <p:grpSpPr>
            <a:xfrm>
              <a:off x="6896873" y="3468104"/>
              <a:ext cx="1213257" cy="1391043"/>
              <a:chOff x="507409" y="3960917"/>
              <a:chExt cx="1213257" cy="1391043"/>
            </a:xfrm>
          </p:grpSpPr>
          <p:sp>
            <p:nvSpPr>
              <p:cNvPr id="29" name="椭圆 28"/>
              <p:cNvSpPr/>
              <p:nvPr/>
            </p:nvSpPr>
            <p:spPr>
              <a:xfrm>
                <a:off x="841442" y="3960917"/>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0" name="图片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275" y="4004354"/>
                <a:ext cx="330457" cy="409580"/>
              </a:xfrm>
              <a:prstGeom prst="rect">
                <a:avLst/>
              </a:prstGeom>
            </p:spPr>
          </p:pic>
          <p:sp>
            <p:nvSpPr>
              <p:cNvPr id="31" name="矩形 30"/>
              <p:cNvSpPr/>
              <p:nvPr/>
            </p:nvSpPr>
            <p:spPr>
              <a:xfrm>
                <a:off x="507409" y="4583742"/>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32" name="矩形 31"/>
              <p:cNvSpPr/>
              <p:nvPr/>
            </p:nvSpPr>
            <p:spPr>
              <a:xfrm>
                <a:off x="534160" y="48197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33" name="矩形 32"/>
              <p:cNvSpPr/>
              <p:nvPr/>
            </p:nvSpPr>
            <p:spPr>
              <a:xfrm>
                <a:off x="761928" y="5140975"/>
                <a:ext cx="730969" cy="21098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Log out</a:t>
                </a:r>
                <a:endParaRPr lang="zh-CN" altLang="en-US" sz="1100" dirty="0">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30997244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Game running</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800322502"/>
              </p:ext>
            </p:extLst>
          </p:nvPr>
        </p:nvGraphicFramePr>
        <p:xfrm>
          <a:off x="8869339" y="1074420"/>
          <a:ext cx="3053371" cy="1297936"/>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游戏进行中，设备变为正在运行状态（红色）</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a:t>
                      </a:r>
                      <a:r>
                        <a:rPr lang="en-US" altLang="zh-CN" sz="1000" dirty="0">
                          <a:latin typeface="微软雅黑" panose="020B0503020204020204" pitchFamily="34" charset="-122"/>
                          <a:ea typeface="微软雅黑" panose="020B0503020204020204" pitchFamily="34" charset="-122"/>
                        </a:rPr>
                        <a:t>ame running</a:t>
                      </a:r>
                      <a:r>
                        <a:rPr lang="en-US" altLang="zh-CN" sz="1000" baseline="0" dirty="0">
                          <a:latin typeface="微软雅黑" panose="020B0503020204020204" pitchFamily="34" charset="-122"/>
                          <a:ea typeface="微软雅黑" panose="020B0503020204020204" pitchFamily="34" charset="-122"/>
                        </a:rPr>
                        <a:t>, the device status change to running(Red)</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marL="0" indent="0">
                        <a:buNone/>
                      </a:pPr>
                      <a:r>
                        <a:rPr lang="zh-CN" altLang="en-US" sz="1000" baseline="0" dirty="0">
                          <a:latin typeface="微软雅黑" panose="020B0503020204020204" pitchFamily="34" charset="-122"/>
                          <a:ea typeface="微软雅黑" panose="020B0503020204020204" pitchFamily="34" charset="-122"/>
                        </a:rPr>
                        <a:t>游戏进行中，此按钮不可用</a:t>
                      </a:r>
                      <a:endParaRPr lang="en-US" altLang="zh-CN" sz="1000" baseline="0" dirty="0">
                        <a:latin typeface="微软雅黑" panose="020B0503020204020204" pitchFamily="34" charset="-122"/>
                        <a:ea typeface="微软雅黑" panose="020B0503020204020204" pitchFamily="34" charset="-122"/>
                      </a:endParaRPr>
                    </a:p>
                    <a:p>
                      <a:pPr marL="0" indent="0">
                        <a:buNone/>
                      </a:pPr>
                      <a:r>
                        <a:rPr lang="en-US" altLang="zh-CN" sz="1000" baseline="0" dirty="0">
                          <a:latin typeface="微软雅黑" panose="020B0503020204020204" pitchFamily="34" charset="-122"/>
                          <a:ea typeface="微软雅黑" panose="020B0503020204020204" pitchFamily="34" charset="-122"/>
                        </a:rPr>
                        <a:t>Game in progress</a:t>
                      </a:r>
                      <a:r>
                        <a:rPr lang="zh-CN" altLang="en-US" sz="1000" baseline="0" dirty="0">
                          <a:latin typeface="微软雅黑" panose="020B0503020204020204" pitchFamily="34" charset="-122"/>
                          <a:ea typeface="微软雅黑" panose="020B0503020204020204" pitchFamily="34" charset="-122"/>
                        </a:rPr>
                        <a:t>，</a:t>
                      </a:r>
                      <a:r>
                        <a:rPr lang="en-US" altLang="zh-CN" sz="1000" baseline="0" dirty="0">
                          <a:latin typeface="微软雅黑" panose="020B0503020204020204" pitchFamily="34" charset="-122"/>
                          <a:ea typeface="微软雅黑" panose="020B0503020204020204" pitchFamily="34" charset="-122"/>
                        </a:rPr>
                        <a:t>and this button is invalid.</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9411282"/>
                  </a:ext>
                </a:extLst>
              </a:tr>
            </a:tbl>
          </a:graphicData>
        </a:graphic>
      </p:graphicFrame>
      <p:grpSp>
        <p:nvGrpSpPr>
          <p:cNvPr id="53" name="组合 52"/>
          <p:cNvGrpSpPr/>
          <p:nvPr/>
        </p:nvGrpSpPr>
        <p:grpSpPr>
          <a:xfrm>
            <a:off x="334347" y="1074420"/>
            <a:ext cx="7925628" cy="4953518"/>
            <a:chOff x="334347" y="1074420"/>
            <a:chExt cx="7925628" cy="4953518"/>
          </a:xfrm>
        </p:grpSpPr>
        <p:pic>
          <p:nvPicPr>
            <p:cNvPr id="60" name="图片 5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61" name="矩形 60"/>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2" name="矩形 61"/>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63" name="矩形 62"/>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64" name="矩形 63"/>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5" name="矩形 64"/>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67" name="矩形 66"/>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68" name="组合 67"/>
            <p:cNvGrpSpPr/>
            <p:nvPr/>
          </p:nvGrpSpPr>
          <p:grpSpPr>
            <a:xfrm>
              <a:off x="7054201" y="2135390"/>
              <a:ext cx="816746" cy="893336"/>
              <a:chOff x="5359606" y="2405848"/>
              <a:chExt cx="1103264" cy="1225119"/>
            </a:xfrm>
          </p:grpSpPr>
          <p:sp>
            <p:nvSpPr>
              <p:cNvPr id="69" name="矩形 68"/>
              <p:cNvSpPr/>
              <p:nvPr/>
            </p:nvSpPr>
            <p:spPr>
              <a:xfrm>
                <a:off x="5359606" y="2405848"/>
                <a:ext cx="1103264" cy="122511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0" name="图片 6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71" name="矩形 70"/>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sp>
        <p:nvSpPr>
          <p:cNvPr id="72" name="矩形 71"/>
          <p:cNvSpPr/>
          <p:nvPr/>
        </p:nvSpPr>
        <p:spPr>
          <a:xfrm>
            <a:off x="6931127" y="1990900"/>
            <a:ext cx="1013957" cy="11434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3" name="椭圆 72"/>
          <p:cNvSpPr/>
          <p:nvPr/>
        </p:nvSpPr>
        <p:spPr>
          <a:xfrm>
            <a:off x="6816991" y="182902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26" name="矩形 25"/>
          <p:cNvSpPr/>
          <p:nvPr/>
        </p:nvSpPr>
        <p:spPr>
          <a:xfrm>
            <a:off x="5751035" y="2525804"/>
            <a:ext cx="795871" cy="28487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a:latin typeface="微软雅黑" panose="020B0503020204020204" pitchFamily="34" charset="-122"/>
                <a:ea typeface="微软雅黑" panose="020B0503020204020204" pitchFamily="34" charset="-122"/>
              </a:rPr>
              <a:t>停止</a:t>
            </a:r>
          </a:p>
        </p:txBody>
      </p:sp>
      <p:sp>
        <p:nvSpPr>
          <p:cNvPr id="27" name="矩形 26"/>
          <p:cNvSpPr/>
          <p:nvPr/>
        </p:nvSpPr>
        <p:spPr>
          <a:xfrm>
            <a:off x="4882582" y="2525804"/>
            <a:ext cx="795871" cy="284872"/>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续费继续</a:t>
            </a:r>
          </a:p>
        </p:txBody>
      </p:sp>
      <p:sp>
        <p:nvSpPr>
          <p:cNvPr id="28" name="矩形 27"/>
          <p:cNvSpPr/>
          <p:nvPr/>
        </p:nvSpPr>
        <p:spPr>
          <a:xfrm>
            <a:off x="4700787" y="2439178"/>
            <a:ext cx="1013957" cy="4202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椭圆 28"/>
          <p:cNvSpPr/>
          <p:nvPr/>
        </p:nvSpPr>
        <p:spPr>
          <a:xfrm>
            <a:off x="4536377" y="228791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grpSp>
        <p:nvGrpSpPr>
          <p:cNvPr id="30" name="组合 29"/>
          <p:cNvGrpSpPr/>
          <p:nvPr/>
        </p:nvGrpSpPr>
        <p:grpSpPr>
          <a:xfrm>
            <a:off x="6896873" y="3468104"/>
            <a:ext cx="1213257" cy="1816206"/>
            <a:chOff x="6896873" y="3468104"/>
            <a:chExt cx="1213257" cy="1816206"/>
          </a:xfrm>
        </p:grpSpPr>
        <p:sp>
          <p:nvSpPr>
            <p:cNvPr id="31" name="矩形 30"/>
            <p:cNvSpPr/>
            <p:nvPr/>
          </p:nvSpPr>
          <p:spPr>
            <a:xfrm>
              <a:off x="6939964"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nvGrpSpPr>
            <p:cNvPr id="32" name="组合 31"/>
            <p:cNvGrpSpPr/>
            <p:nvPr/>
          </p:nvGrpSpPr>
          <p:grpSpPr>
            <a:xfrm>
              <a:off x="6896873" y="3468104"/>
              <a:ext cx="1213257" cy="1391043"/>
              <a:chOff x="507409" y="3960917"/>
              <a:chExt cx="1213257" cy="1391043"/>
            </a:xfrm>
          </p:grpSpPr>
          <p:sp>
            <p:nvSpPr>
              <p:cNvPr id="33" name="椭圆 32"/>
              <p:cNvSpPr/>
              <p:nvPr/>
            </p:nvSpPr>
            <p:spPr>
              <a:xfrm>
                <a:off x="841442" y="3960917"/>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4" name="图片 3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275" y="4004354"/>
                <a:ext cx="330457" cy="409580"/>
              </a:xfrm>
              <a:prstGeom prst="rect">
                <a:avLst/>
              </a:prstGeom>
            </p:spPr>
          </p:pic>
          <p:sp>
            <p:nvSpPr>
              <p:cNvPr id="35" name="矩形 34"/>
              <p:cNvSpPr/>
              <p:nvPr/>
            </p:nvSpPr>
            <p:spPr>
              <a:xfrm>
                <a:off x="507409" y="4583742"/>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36" name="矩形 35"/>
              <p:cNvSpPr/>
              <p:nvPr/>
            </p:nvSpPr>
            <p:spPr>
              <a:xfrm>
                <a:off x="534160" y="48197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37" name="矩形 36"/>
              <p:cNvSpPr/>
              <p:nvPr/>
            </p:nvSpPr>
            <p:spPr>
              <a:xfrm>
                <a:off x="761928" y="5140975"/>
                <a:ext cx="730969" cy="21098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Log out</a:t>
                </a:r>
                <a:endParaRPr lang="zh-CN" altLang="en-US" sz="1100" dirty="0">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18481544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Pay and continue</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2729496266"/>
              </p:ext>
            </p:extLst>
          </p:nvPr>
        </p:nvGraphicFramePr>
        <p:xfrm>
          <a:off x="8869339" y="1074420"/>
          <a:ext cx="3053371" cy="22927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marL="0" indent="0">
                        <a:buFont typeface="Wingdings" panose="05000000000000000000" pitchFamily="2" charset="2"/>
                        <a:buNone/>
                      </a:pPr>
                      <a:r>
                        <a:rPr lang="zh-CN" altLang="en-US" sz="1000" baseline="0" dirty="0">
                          <a:latin typeface="微软雅黑" panose="020B0503020204020204" pitchFamily="34" charset="-122"/>
                          <a:ea typeface="微软雅黑" panose="020B0503020204020204" pitchFamily="34" charset="-122"/>
                        </a:rPr>
                        <a:t>游戏死亡或关卡结束，则“游戏进行中按钮”变为“续费继续按钮”</a:t>
                      </a:r>
                      <a:endParaRPr lang="en-US" altLang="zh-CN" sz="1000" baseline="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zh-CN" sz="1000" baseline="0" dirty="0">
                          <a:latin typeface="微软雅黑" panose="020B0503020204020204" pitchFamily="34" charset="-122"/>
                          <a:ea typeface="微软雅黑" panose="020B0503020204020204" pitchFamily="34" charset="-122"/>
                        </a:rPr>
                        <a:t>The character dies or level end, the “Game in progress” button changes to “Pay and continue” button.</a:t>
                      </a:r>
                    </a:p>
                    <a:p>
                      <a:pPr marL="0" indent="0">
                        <a:buFont typeface="Wingdings" panose="05000000000000000000" pitchFamily="2" charset="2"/>
                        <a:buNone/>
                      </a:pPr>
                      <a:r>
                        <a:rPr lang="zh-CN" altLang="en-US" sz="1000" baseline="0" dirty="0">
                          <a:latin typeface="微软雅黑" panose="020B0503020204020204" pitchFamily="34" charset="-122"/>
                          <a:ea typeface="微软雅黑" panose="020B0503020204020204" pitchFamily="34" charset="-122"/>
                        </a:rPr>
                        <a:t>续费继续：点击续费继续后，继续体验游戏。（如果在之前的游戏中死亡，续费后复活继续游戏，若关卡结束，续费后继续体验下一关卡）</a:t>
                      </a:r>
                      <a:endParaRPr lang="en-US" altLang="zh-CN" sz="1000" baseline="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zh-CN" sz="1000" baseline="0" dirty="0">
                          <a:latin typeface="微软雅黑" panose="020B0503020204020204" pitchFamily="34" charset="-122"/>
                          <a:ea typeface="微软雅黑" panose="020B0503020204020204" pitchFamily="34" charset="-122"/>
                        </a:rPr>
                        <a:t>      Pay and continue: Click “Pay and continue” button</a:t>
                      </a:r>
                      <a:r>
                        <a:rPr lang="zh-CN" altLang="en-US" sz="1000" baseline="0" dirty="0">
                          <a:latin typeface="微软雅黑" panose="020B0503020204020204" pitchFamily="34" charset="-122"/>
                          <a:ea typeface="微软雅黑" panose="020B0503020204020204" pitchFamily="34" charset="-122"/>
                        </a:rPr>
                        <a:t>，</a:t>
                      </a:r>
                      <a:r>
                        <a:rPr lang="en-US" altLang="zh-CN" sz="1000" baseline="0" dirty="0">
                          <a:latin typeface="微软雅黑" panose="020B0503020204020204" pitchFamily="34" charset="-122"/>
                          <a:ea typeface="微软雅黑" panose="020B0503020204020204" pitchFamily="34" charset="-122"/>
                        </a:rPr>
                        <a:t>The game will be play continue.(if character dies in the game, pay and resurrection to play game. If level end, pay and continue play the next level).</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grpSp>
        <p:nvGrpSpPr>
          <p:cNvPr id="53" name="组合 52"/>
          <p:cNvGrpSpPr/>
          <p:nvPr/>
        </p:nvGrpSpPr>
        <p:grpSpPr>
          <a:xfrm>
            <a:off x="334347" y="1074420"/>
            <a:ext cx="7925628" cy="4953518"/>
            <a:chOff x="334347" y="1074420"/>
            <a:chExt cx="7925628" cy="4953518"/>
          </a:xfrm>
        </p:grpSpPr>
        <p:pic>
          <p:nvPicPr>
            <p:cNvPr id="60" name="图片 5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61" name="矩形 60"/>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2" name="矩形 61"/>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63" name="矩形 62"/>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64" name="矩形 63"/>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5" name="矩形 64"/>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67" name="矩形 66"/>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68" name="组合 67"/>
            <p:cNvGrpSpPr/>
            <p:nvPr/>
          </p:nvGrpSpPr>
          <p:grpSpPr>
            <a:xfrm>
              <a:off x="7054201" y="2135390"/>
              <a:ext cx="816746" cy="893336"/>
              <a:chOff x="5359606" y="2405848"/>
              <a:chExt cx="1103264" cy="1225119"/>
            </a:xfrm>
          </p:grpSpPr>
          <p:sp>
            <p:nvSpPr>
              <p:cNvPr id="69" name="矩形 68"/>
              <p:cNvSpPr/>
              <p:nvPr/>
            </p:nvSpPr>
            <p:spPr>
              <a:xfrm>
                <a:off x="5359606" y="2405848"/>
                <a:ext cx="1103264" cy="122511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0" name="图片 6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71" name="矩形 70"/>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sp>
        <p:nvSpPr>
          <p:cNvPr id="27" name="矩形 26"/>
          <p:cNvSpPr/>
          <p:nvPr/>
        </p:nvSpPr>
        <p:spPr>
          <a:xfrm>
            <a:off x="4882582" y="2525804"/>
            <a:ext cx="795871" cy="283643"/>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续费继续</a:t>
            </a:r>
          </a:p>
        </p:txBody>
      </p:sp>
      <p:sp>
        <p:nvSpPr>
          <p:cNvPr id="28" name="矩形 27"/>
          <p:cNvSpPr/>
          <p:nvPr/>
        </p:nvSpPr>
        <p:spPr>
          <a:xfrm>
            <a:off x="4700787" y="2439178"/>
            <a:ext cx="1013957" cy="4202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椭圆 28"/>
          <p:cNvSpPr/>
          <p:nvPr/>
        </p:nvSpPr>
        <p:spPr>
          <a:xfrm>
            <a:off x="4536377" y="228791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31" name="矩形 30"/>
          <p:cNvSpPr/>
          <p:nvPr/>
        </p:nvSpPr>
        <p:spPr>
          <a:xfrm>
            <a:off x="5751035" y="2525804"/>
            <a:ext cx="795871" cy="31047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a:latin typeface="微软雅黑" panose="020B0503020204020204" pitchFamily="34" charset="-122"/>
                <a:ea typeface="微软雅黑" panose="020B0503020204020204" pitchFamily="34" charset="-122"/>
              </a:rPr>
              <a:t>停止</a:t>
            </a:r>
          </a:p>
        </p:txBody>
      </p:sp>
      <p:sp>
        <p:nvSpPr>
          <p:cNvPr id="32" name="矩形 31"/>
          <p:cNvSpPr/>
          <p:nvPr/>
        </p:nvSpPr>
        <p:spPr>
          <a:xfrm>
            <a:off x="4882582" y="2525803"/>
            <a:ext cx="795871" cy="31047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续费继续</a:t>
            </a:r>
          </a:p>
        </p:txBody>
      </p:sp>
      <p:grpSp>
        <p:nvGrpSpPr>
          <p:cNvPr id="30" name="组合 29"/>
          <p:cNvGrpSpPr/>
          <p:nvPr/>
        </p:nvGrpSpPr>
        <p:grpSpPr>
          <a:xfrm>
            <a:off x="6896873" y="3468104"/>
            <a:ext cx="1213257" cy="1816206"/>
            <a:chOff x="6896873" y="3468104"/>
            <a:chExt cx="1213257" cy="1816206"/>
          </a:xfrm>
        </p:grpSpPr>
        <p:sp>
          <p:nvSpPr>
            <p:cNvPr id="33" name="矩形 32"/>
            <p:cNvSpPr/>
            <p:nvPr/>
          </p:nvSpPr>
          <p:spPr>
            <a:xfrm>
              <a:off x="6939964"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nvGrpSpPr>
            <p:cNvPr id="34" name="组合 33"/>
            <p:cNvGrpSpPr/>
            <p:nvPr/>
          </p:nvGrpSpPr>
          <p:grpSpPr>
            <a:xfrm>
              <a:off x="6896873" y="3468104"/>
              <a:ext cx="1213257" cy="1391043"/>
              <a:chOff x="507409" y="3960917"/>
              <a:chExt cx="1213257" cy="1391043"/>
            </a:xfrm>
          </p:grpSpPr>
          <p:sp>
            <p:nvSpPr>
              <p:cNvPr id="35" name="椭圆 34"/>
              <p:cNvSpPr/>
              <p:nvPr/>
            </p:nvSpPr>
            <p:spPr>
              <a:xfrm>
                <a:off x="841442" y="3960917"/>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6" name="图片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275" y="4004354"/>
                <a:ext cx="330457" cy="409580"/>
              </a:xfrm>
              <a:prstGeom prst="rect">
                <a:avLst/>
              </a:prstGeom>
            </p:spPr>
          </p:pic>
          <p:sp>
            <p:nvSpPr>
              <p:cNvPr id="37" name="矩形 36"/>
              <p:cNvSpPr/>
              <p:nvPr/>
            </p:nvSpPr>
            <p:spPr>
              <a:xfrm>
                <a:off x="507409" y="4583742"/>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38" name="矩形 37"/>
              <p:cNvSpPr/>
              <p:nvPr/>
            </p:nvSpPr>
            <p:spPr>
              <a:xfrm>
                <a:off x="534160" y="48197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39" name="矩形 38"/>
              <p:cNvSpPr/>
              <p:nvPr/>
            </p:nvSpPr>
            <p:spPr>
              <a:xfrm>
                <a:off x="761928" y="5140975"/>
                <a:ext cx="730969" cy="21098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Log out</a:t>
                </a:r>
                <a:endParaRPr lang="zh-CN" altLang="en-US" sz="1100" dirty="0">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37281683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Pay and continue</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9" name="矩形 18"/>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40" name="组合 39"/>
          <p:cNvGrpSpPr/>
          <p:nvPr/>
        </p:nvGrpSpPr>
        <p:grpSpPr>
          <a:xfrm>
            <a:off x="7054201" y="2135390"/>
            <a:ext cx="816746" cy="893336"/>
            <a:chOff x="5359606" y="2405848"/>
            <a:chExt cx="1103264" cy="1225119"/>
          </a:xfrm>
        </p:grpSpPr>
        <p:sp>
          <p:nvSpPr>
            <p:cNvPr id="41" name="矩形 40"/>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42" name="图片 4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43" name="矩形 42"/>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6693958" y="3617591"/>
            <a:ext cx="1361869" cy="1666719"/>
            <a:chOff x="6693958" y="3617591"/>
            <a:chExt cx="1361869" cy="1666719"/>
          </a:xfrm>
        </p:grpSpPr>
        <p:pic>
          <p:nvPicPr>
            <p:cNvPr id="35" name="图片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36" name="矩形 35"/>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39" name="矩形 38"/>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sp>
          <p:nvSpPr>
            <p:cNvPr id="58" name="矩形 57"/>
            <p:cNvSpPr/>
            <p:nvPr/>
          </p:nvSpPr>
          <p:spPr>
            <a:xfrm>
              <a:off x="6838720" y="3767046"/>
              <a:ext cx="1195577" cy="106954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9" name="椭圆 58"/>
            <p:cNvSpPr/>
            <p:nvPr/>
          </p:nvSpPr>
          <p:spPr>
            <a:xfrm>
              <a:off x="6693958" y="361759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grpSp>
      <p:graphicFrame>
        <p:nvGraphicFramePr>
          <p:cNvPr id="60" name="표 26"/>
          <p:cNvGraphicFramePr>
            <a:graphicFrameLocks noGrp="1"/>
          </p:cNvGraphicFramePr>
          <p:nvPr>
            <p:extLst>
              <p:ext uri="{D42A27DB-BD31-4B8C-83A1-F6EECF244321}">
                <p14:modId xmlns:p14="http://schemas.microsoft.com/office/powerpoint/2010/main" val="2644933759"/>
              </p:ext>
            </p:extLst>
          </p:nvPr>
        </p:nvGraphicFramePr>
        <p:xfrm>
          <a:off x="8869339" y="1074420"/>
          <a:ext cx="3053371" cy="19879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用户选择续费继续后，之前选择</a:t>
                      </a:r>
                      <a:r>
                        <a:rPr lang="en-US" altLang="zh-CN" sz="1000" dirty="0">
                          <a:latin typeface="微软雅黑" panose="020B0503020204020204" pitchFamily="34" charset="-122"/>
                        </a:rPr>
                        <a:t>87APP</a:t>
                      </a:r>
                      <a:r>
                        <a:rPr lang="zh-CN" altLang="en-US" sz="1000" dirty="0">
                          <a:latin typeface="微软雅黑" panose="020B0503020204020204" pitchFamily="34" charset="-122"/>
                        </a:rPr>
                        <a:t>扫码支付的用户，用户登录信息变为二维码，用于用户使用</a:t>
                      </a:r>
                      <a:r>
                        <a:rPr lang="en-US" altLang="zh-CN" sz="1000" dirty="0">
                          <a:latin typeface="微软雅黑" panose="020B0503020204020204" pitchFamily="34" charset="-122"/>
                        </a:rPr>
                        <a:t>87APP</a:t>
                      </a:r>
                      <a:r>
                        <a:rPr lang="zh-CN" altLang="en-US" sz="1000" dirty="0">
                          <a:latin typeface="微软雅黑" panose="020B0503020204020204" pitchFamily="34" charset="-122"/>
                        </a:rPr>
                        <a:t>扫码支付（第一次的登录信息可在登录</a:t>
                      </a:r>
                      <a:r>
                        <a:rPr lang="en-US" altLang="zh-CN" sz="1000" dirty="0">
                          <a:latin typeface="微软雅黑" panose="020B0503020204020204" pitchFamily="34" charset="-122"/>
                        </a:rPr>
                        <a:t>&amp;</a:t>
                      </a:r>
                      <a:r>
                        <a:rPr lang="zh-CN" altLang="en-US" sz="1000" dirty="0">
                          <a:latin typeface="微软雅黑" panose="020B0503020204020204" pitchFamily="34" charset="-122"/>
                        </a:rPr>
                        <a:t>支付页面查看）</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After member</a:t>
                      </a:r>
                      <a:r>
                        <a:rPr lang="en-US" altLang="ko-KR" sz="1000" baseline="0" dirty="0">
                          <a:latin typeface="微软雅黑" panose="020B0503020204020204" pitchFamily="34" charset="-122"/>
                        </a:rPr>
                        <a:t> choose Pay and continue, </a:t>
                      </a:r>
                      <a:r>
                        <a:rPr lang="en-US" altLang="zh-CN" sz="1000" baseline="0" dirty="0">
                          <a:latin typeface="微软雅黑" panose="020B0503020204020204" pitchFamily="34" charset="-122"/>
                        </a:rPr>
                        <a:t>before member choosing to pay by 87App</a:t>
                      </a:r>
                      <a:r>
                        <a:rPr lang="zh-CN" altLang="en-US" sz="1000" baseline="0" dirty="0">
                          <a:latin typeface="微软雅黑" panose="020B0503020204020204" pitchFamily="34" charset="-122"/>
                        </a:rPr>
                        <a:t>， </a:t>
                      </a:r>
                      <a:r>
                        <a:rPr lang="en-US" altLang="zh-CN" sz="1000" baseline="0" dirty="0">
                          <a:latin typeface="微软雅黑" panose="020B0503020204020204" pitchFamily="34" charset="-122"/>
                        </a:rPr>
                        <a:t>member information change to QR code, member can scan the QR code for payment by 87APP(Member first time log in information still in the log in and payment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
        <p:nvSpPr>
          <p:cNvPr id="23" name="矩形 22"/>
          <p:cNvSpPr/>
          <p:nvPr/>
        </p:nvSpPr>
        <p:spPr>
          <a:xfrm>
            <a:off x="4882582" y="2525803"/>
            <a:ext cx="795871" cy="31047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续费继续</a:t>
            </a:r>
          </a:p>
        </p:txBody>
      </p:sp>
      <p:sp>
        <p:nvSpPr>
          <p:cNvPr id="24" name="矩形 23"/>
          <p:cNvSpPr/>
          <p:nvPr/>
        </p:nvSpPr>
        <p:spPr>
          <a:xfrm>
            <a:off x="5751035" y="2525804"/>
            <a:ext cx="795871" cy="31047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a:latin typeface="微软雅黑" panose="020B0503020204020204" pitchFamily="34" charset="-122"/>
                <a:ea typeface="微软雅黑" panose="020B0503020204020204" pitchFamily="34" charset="-122"/>
              </a:rPr>
              <a:t>停止</a:t>
            </a:r>
          </a:p>
        </p:txBody>
      </p:sp>
    </p:spTree>
    <p:extLst>
      <p:ext uri="{BB962C8B-B14F-4D97-AF65-F5344CB8AC3E}">
        <p14:creationId xmlns:p14="http://schemas.microsoft.com/office/powerpoint/2010/main" val="42193668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Pay and continue</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9" name="矩形 8"/>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矩形 10"/>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12" name="矩形 11"/>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22" name="矩形 21"/>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graphicFrame>
        <p:nvGraphicFramePr>
          <p:cNvPr id="60" name="표 26"/>
          <p:cNvGraphicFramePr>
            <a:graphicFrameLocks noGrp="1"/>
          </p:cNvGraphicFramePr>
          <p:nvPr>
            <p:extLst>
              <p:ext uri="{D42A27DB-BD31-4B8C-83A1-F6EECF244321}">
                <p14:modId xmlns:p14="http://schemas.microsoft.com/office/powerpoint/2010/main" val="1799671528"/>
              </p:ext>
            </p:extLst>
          </p:nvPr>
        </p:nvGraphicFramePr>
        <p:xfrm>
          <a:off x="8869339" y="1074420"/>
          <a:ext cx="3053371" cy="16831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rPr>
                        <a:t>用户选择续费继续后，之前选择支付宝</a:t>
                      </a:r>
                      <a:r>
                        <a:rPr lang="en-US" altLang="zh-CN" sz="1000" dirty="0">
                          <a:latin typeface="微软雅黑" panose="020B0503020204020204" pitchFamily="34" charset="-122"/>
                        </a:rPr>
                        <a:t>/</a:t>
                      </a:r>
                      <a:r>
                        <a:rPr lang="zh-CN" altLang="en-US" sz="1000" dirty="0">
                          <a:latin typeface="微软雅黑" panose="020B0503020204020204" pitchFamily="34" charset="-122"/>
                        </a:rPr>
                        <a:t>微信支付的用户，登录</a:t>
                      </a:r>
                      <a:r>
                        <a:rPr lang="en-US" altLang="zh-CN" sz="1000" dirty="0">
                          <a:latin typeface="微软雅黑" panose="020B0503020204020204" pitchFamily="34" charset="-122"/>
                        </a:rPr>
                        <a:t>&amp;</a:t>
                      </a:r>
                      <a:r>
                        <a:rPr lang="zh-CN" altLang="en-US" sz="1000" dirty="0">
                          <a:latin typeface="微软雅黑" panose="020B0503020204020204" pitchFamily="34" charset="-122"/>
                        </a:rPr>
                        <a:t>支付页面中的支付信息恢复为支付二维码，用于用户扫码支付</a:t>
                      </a:r>
                      <a:endParaRPr lang="en-US" altLang="zh-CN" sz="1000" dirty="0">
                        <a:latin typeface="微软雅黑" panose="020B0503020204020204" pitchFamily="34" charset="-122"/>
                      </a:endParaRPr>
                    </a:p>
                    <a:p>
                      <a:r>
                        <a:rPr lang="en-US" altLang="ko-KR" sz="1000" dirty="0">
                          <a:latin typeface="微软雅黑" panose="020B0503020204020204" pitchFamily="34" charset="-122"/>
                        </a:rPr>
                        <a:t>After member</a:t>
                      </a:r>
                      <a:r>
                        <a:rPr lang="en-US" altLang="ko-KR" sz="1000" baseline="0" dirty="0">
                          <a:latin typeface="微软雅黑" panose="020B0503020204020204" pitchFamily="34" charset="-122"/>
                        </a:rPr>
                        <a:t> choose Pay and continue, </a:t>
                      </a:r>
                      <a:r>
                        <a:rPr lang="en-US" altLang="zh-CN" sz="1000" baseline="0" dirty="0">
                          <a:latin typeface="微软雅黑" panose="020B0503020204020204" pitchFamily="34" charset="-122"/>
                        </a:rPr>
                        <a:t>before member choosing to pay by Alipay or Wechat, now</a:t>
                      </a:r>
                      <a:r>
                        <a:rPr lang="en-US" altLang="ko-KR" sz="1000" baseline="0" dirty="0">
                          <a:latin typeface="微软雅黑" panose="020B0503020204020204" pitchFamily="34" charset="-122"/>
                        </a:rPr>
                        <a:t> in log in and payment page the payment information change to payment QR code, </a:t>
                      </a:r>
                      <a:r>
                        <a:rPr lang="en-US" altLang="zh-CN" sz="1000" baseline="0" dirty="0">
                          <a:latin typeface="微软雅黑" panose="020B0503020204020204" pitchFamily="34" charset="-122"/>
                        </a:rPr>
                        <a:t>member can scan the QR code for payment by Alipay or Wechat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sp>
        <p:nvSpPr>
          <p:cNvPr id="5" name="矩形 4"/>
          <p:cNvSpPr/>
          <p:nvPr/>
        </p:nvSpPr>
        <p:spPr>
          <a:xfrm>
            <a:off x="5752730" y="2475993"/>
            <a:ext cx="248575"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992427" y="1074420"/>
            <a:ext cx="2258670" cy="4633922"/>
          </a:xfrm>
          <a:prstGeom prst="rect">
            <a:avLst/>
          </a:prstGeom>
          <a:solidFill>
            <a:srgbClr val="0067B3"/>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6011422" y="1166620"/>
            <a:ext cx="1172116" cy="307777"/>
          </a:xfrm>
          <a:prstGeom prst="rect">
            <a:avLst/>
          </a:prstGeom>
          <a:noFill/>
        </p:spPr>
        <p:txBody>
          <a:bodyPr wrap="non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登录 </a:t>
            </a:r>
            <a:r>
              <a:rPr lang="en-US" altLang="zh-CN" sz="1400" dirty="0">
                <a:solidFill>
                  <a:schemeClr val="bg1"/>
                </a:solidFill>
                <a:latin typeface="微软雅黑" panose="020B0503020204020204" pitchFamily="34" charset="-122"/>
                <a:ea typeface="微软雅黑" panose="020B0503020204020204" pitchFamily="34" charset="-122"/>
              </a:rPr>
              <a:t>&amp; </a:t>
            </a:r>
            <a:r>
              <a:rPr lang="zh-CN" altLang="en-US" sz="1400" dirty="0">
                <a:solidFill>
                  <a:schemeClr val="bg1"/>
                </a:solidFill>
                <a:latin typeface="微软雅黑" panose="020B0503020204020204" pitchFamily="34" charset="-122"/>
                <a:ea typeface="微软雅黑" panose="020B0503020204020204" pitchFamily="34" charset="-122"/>
              </a:rPr>
              <a:t>支付</a:t>
            </a: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0981" y="4075267"/>
            <a:ext cx="669640" cy="669640"/>
          </a:xfrm>
          <a:prstGeom prst="rect">
            <a:avLst/>
          </a:prstGeom>
        </p:spPr>
      </p:pic>
      <p:sp>
        <p:nvSpPr>
          <p:cNvPr id="38" name="文本框 37"/>
          <p:cNvSpPr txBox="1"/>
          <p:nvPr/>
        </p:nvSpPr>
        <p:spPr>
          <a:xfrm>
            <a:off x="6152986" y="3627583"/>
            <a:ext cx="1917223" cy="246221"/>
          </a:xfrm>
          <a:prstGeom prst="rect">
            <a:avLst/>
          </a:prstGeom>
          <a:noFill/>
        </p:spPr>
        <p:txBody>
          <a:bodyPr wrap="squar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使用支付宝</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微信</a:t>
            </a:r>
            <a:r>
              <a:rPr lang="en-US" altLang="zh-CN" sz="1000" dirty="0">
                <a:solidFill>
                  <a:schemeClr val="bg1"/>
                </a:solidFill>
                <a:latin typeface="微软雅黑" panose="020B0503020204020204" pitchFamily="34" charset="-122"/>
                <a:ea typeface="微软雅黑" panose="020B0503020204020204" pitchFamily="34" charset="-122"/>
              </a:rPr>
              <a:t>APP</a:t>
            </a:r>
            <a:r>
              <a:rPr lang="zh-CN" altLang="en-US" sz="1000" dirty="0">
                <a:solidFill>
                  <a:schemeClr val="bg1"/>
                </a:solidFill>
                <a:latin typeface="微软雅黑" panose="020B0503020204020204" pitchFamily="34" charset="-122"/>
                <a:ea typeface="微软雅黑" panose="020B0503020204020204" pitchFamily="34" charset="-122"/>
              </a:rPr>
              <a:t>扫码支付</a:t>
            </a:r>
          </a:p>
        </p:txBody>
      </p:sp>
      <p:pic>
        <p:nvPicPr>
          <p:cNvPr id="44" name="图片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40769" y="4075267"/>
            <a:ext cx="669640" cy="669640"/>
          </a:xfrm>
          <a:prstGeom prst="rect">
            <a:avLst/>
          </a:prstGeom>
        </p:spPr>
      </p:pic>
      <p:sp>
        <p:nvSpPr>
          <p:cNvPr id="45" name="文本框 44"/>
          <p:cNvSpPr txBox="1"/>
          <p:nvPr/>
        </p:nvSpPr>
        <p:spPr>
          <a:xfrm>
            <a:off x="6311466" y="4755662"/>
            <a:ext cx="569387" cy="246221"/>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支付宝</a:t>
            </a:r>
          </a:p>
        </p:txBody>
      </p:sp>
      <p:sp>
        <p:nvSpPr>
          <p:cNvPr id="46" name="文本框 45"/>
          <p:cNvSpPr txBox="1"/>
          <p:nvPr/>
        </p:nvSpPr>
        <p:spPr>
          <a:xfrm>
            <a:off x="7355015" y="4751475"/>
            <a:ext cx="441146" cy="246221"/>
          </a:xfrm>
          <a:prstGeom prst="rect">
            <a:avLst/>
          </a:prstGeom>
          <a:noFill/>
        </p:spPr>
        <p:txBody>
          <a:bodyPr wrap="none" rtlCol="0">
            <a:spAutoFit/>
          </a:bodyPr>
          <a:lstStyle/>
          <a:p>
            <a:pPr algn="ctr"/>
            <a:r>
              <a:rPr lang="zh-CN" altLang="en-US" sz="1000" dirty="0">
                <a:solidFill>
                  <a:schemeClr val="bg1"/>
                </a:solidFill>
                <a:latin typeface="微软雅黑" panose="020B0503020204020204" pitchFamily="34" charset="-122"/>
                <a:ea typeface="微软雅黑" panose="020B0503020204020204" pitchFamily="34" charset="-122"/>
              </a:rPr>
              <a:t>微信</a:t>
            </a:r>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79137" y="4314797"/>
            <a:ext cx="192904" cy="190580"/>
          </a:xfrm>
          <a:prstGeom prst="rect">
            <a:avLst/>
          </a:prstGeom>
        </p:spPr>
      </p:pic>
      <p:pic>
        <p:nvPicPr>
          <p:cNvPr id="14" name="图片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515963" y="4310249"/>
            <a:ext cx="199676" cy="199676"/>
          </a:xfrm>
          <a:prstGeom prst="rect">
            <a:avLst/>
          </a:prstGeom>
        </p:spPr>
      </p:pic>
      <p:sp>
        <p:nvSpPr>
          <p:cNvPr id="47" name="椭圆 46"/>
          <p:cNvSpPr/>
          <p:nvPr/>
        </p:nvSpPr>
        <p:spPr>
          <a:xfrm>
            <a:off x="6798315" y="1727140"/>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矩形 47"/>
          <p:cNvSpPr/>
          <p:nvPr/>
        </p:nvSpPr>
        <p:spPr>
          <a:xfrm>
            <a:off x="6464282" y="2349965"/>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55" name="矩形 54"/>
          <p:cNvSpPr/>
          <p:nvPr/>
        </p:nvSpPr>
        <p:spPr>
          <a:xfrm>
            <a:off x="6491033" y="2585944"/>
            <a:ext cx="1186506" cy="192601"/>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56" name="矩形 55"/>
          <p:cNvSpPr/>
          <p:nvPr/>
        </p:nvSpPr>
        <p:spPr>
          <a:xfrm>
            <a:off x="6718801" y="2862804"/>
            <a:ext cx="730969" cy="2109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rgbClr val="0067B3"/>
                </a:solidFill>
                <a:latin typeface="微软雅黑" panose="020B0503020204020204" pitchFamily="34" charset="-122"/>
                <a:ea typeface="微软雅黑" panose="020B0503020204020204" pitchFamily="34" charset="-122"/>
              </a:rPr>
              <a:t>Log out</a:t>
            </a:r>
            <a:endParaRPr lang="zh-CN" altLang="en-US" sz="1100" dirty="0">
              <a:solidFill>
                <a:srgbClr val="0067B3"/>
              </a:solidFill>
              <a:latin typeface="微软雅黑" panose="020B0503020204020204" pitchFamily="34" charset="-122"/>
              <a:ea typeface="微软雅黑" panose="020B0503020204020204" pitchFamily="34" charset="-122"/>
            </a:endParaRPr>
          </a:p>
        </p:txBody>
      </p:sp>
      <p:pic>
        <p:nvPicPr>
          <p:cNvPr id="57" name="图片 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891698" y="1762859"/>
            <a:ext cx="330457" cy="409580"/>
          </a:xfrm>
          <a:prstGeom prst="rect">
            <a:avLst/>
          </a:prstGeom>
        </p:spPr>
      </p:pic>
      <p:sp>
        <p:nvSpPr>
          <p:cNvPr id="58" name="矩形 57"/>
          <p:cNvSpPr/>
          <p:nvPr/>
        </p:nvSpPr>
        <p:spPr>
          <a:xfrm>
            <a:off x="6152985" y="3529904"/>
            <a:ext cx="1987837" cy="210741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9" name="椭圆 58"/>
          <p:cNvSpPr/>
          <p:nvPr/>
        </p:nvSpPr>
        <p:spPr>
          <a:xfrm>
            <a:off x="6027789" y="339138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28" name="矩形 27"/>
          <p:cNvSpPr/>
          <p:nvPr/>
        </p:nvSpPr>
        <p:spPr>
          <a:xfrm>
            <a:off x="4882582" y="2525803"/>
            <a:ext cx="795871" cy="31047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续费继续</a:t>
            </a:r>
          </a:p>
        </p:txBody>
      </p:sp>
    </p:spTree>
    <p:extLst>
      <p:ext uri="{BB962C8B-B14F-4D97-AF65-F5344CB8AC3E}">
        <p14:creationId xmlns:p14="http://schemas.microsoft.com/office/powerpoint/2010/main" val="27881582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Stop game-1</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1451289131"/>
              </p:ext>
            </p:extLst>
          </p:nvPr>
        </p:nvGraphicFramePr>
        <p:xfrm>
          <a:off x="8869339" y="1074420"/>
          <a:ext cx="3053371" cy="9211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在游戏进行过程中，可点击“停止”按钮，停止游戏</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When gaming, can click “Stop” button to stop the game.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grpSp>
        <p:nvGrpSpPr>
          <p:cNvPr id="52" name="组合 51"/>
          <p:cNvGrpSpPr/>
          <p:nvPr/>
        </p:nvGrpSpPr>
        <p:grpSpPr>
          <a:xfrm>
            <a:off x="334347" y="1074420"/>
            <a:ext cx="7925628" cy="4953518"/>
            <a:chOff x="334347" y="1074420"/>
            <a:chExt cx="7925628" cy="4953518"/>
          </a:xfrm>
        </p:grpSpPr>
        <p:grpSp>
          <p:nvGrpSpPr>
            <p:cNvPr id="53" name="组合 52"/>
            <p:cNvGrpSpPr/>
            <p:nvPr/>
          </p:nvGrpSpPr>
          <p:grpSpPr>
            <a:xfrm>
              <a:off x="334347" y="1074420"/>
              <a:ext cx="7925628" cy="4953518"/>
              <a:chOff x="334347" y="1074420"/>
              <a:chExt cx="7925628" cy="4953518"/>
            </a:xfrm>
          </p:grpSpPr>
          <p:pic>
            <p:nvPicPr>
              <p:cNvPr id="60" name="图片 5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61" name="矩形 60"/>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2" name="矩形 61"/>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63" name="矩形 62"/>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64" name="矩形 63"/>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5" name="矩形 64"/>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67" name="矩形 66"/>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68" name="组合 67"/>
              <p:cNvGrpSpPr/>
              <p:nvPr/>
            </p:nvGrpSpPr>
            <p:grpSpPr>
              <a:xfrm>
                <a:off x="7054201" y="2135390"/>
                <a:ext cx="816746" cy="893336"/>
                <a:chOff x="5359606" y="2405848"/>
                <a:chExt cx="1103264" cy="1225119"/>
              </a:xfrm>
            </p:grpSpPr>
            <p:sp>
              <p:nvSpPr>
                <p:cNvPr id="69" name="矩形 68"/>
                <p:cNvSpPr/>
                <p:nvPr/>
              </p:nvSpPr>
              <p:spPr>
                <a:xfrm>
                  <a:off x="5359606" y="2405848"/>
                  <a:ext cx="1103264" cy="122511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0" name="图片 6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71" name="矩形 70"/>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grpSp>
          <p:nvGrpSpPr>
            <p:cNvPr id="54" name="组合 53"/>
            <p:cNvGrpSpPr/>
            <p:nvPr/>
          </p:nvGrpSpPr>
          <p:grpSpPr>
            <a:xfrm>
              <a:off x="6896873" y="3814333"/>
              <a:ext cx="1213257" cy="1391043"/>
              <a:chOff x="507409" y="3960917"/>
              <a:chExt cx="1213257" cy="1391043"/>
            </a:xfrm>
          </p:grpSpPr>
          <p:sp>
            <p:nvSpPr>
              <p:cNvPr id="55" name="椭圆 54"/>
              <p:cNvSpPr/>
              <p:nvPr/>
            </p:nvSpPr>
            <p:spPr>
              <a:xfrm>
                <a:off x="841442" y="3960917"/>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6" name="图片 5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275" y="4004354"/>
                <a:ext cx="330457" cy="409580"/>
              </a:xfrm>
              <a:prstGeom prst="rect">
                <a:avLst/>
              </a:prstGeom>
            </p:spPr>
          </p:pic>
          <p:sp>
            <p:nvSpPr>
              <p:cNvPr id="57" name="矩形 56"/>
              <p:cNvSpPr/>
              <p:nvPr/>
            </p:nvSpPr>
            <p:spPr>
              <a:xfrm>
                <a:off x="507409" y="4583742"/>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58" name="矩形 57"/>
              <p:cNvSpPr/>
              <p:nvPr/>
            </p:nvSpPr>
            <p:spPr>
              <a:xfrm>
                <a:off x="534160" y="48197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59" name="矩形 58"/>
              <p:cNvSpPr/>
              <p:nvPr/>
            </p:nvSpPr>
            <p:spPr>
              <a:xfrm>
                <a:off x="761928" y="5140975"/>
                <a:ext cx="730969" cy="21098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Log out</a:t>
                </a:r>
                <a:endParaRPr lang="zh-CN" altLang="en-US" sz="1100" dirty="0">
                  <a:latin typeface="微软雅黑" panose="020B0503020204020204" pitchFamily="34" charset="-122"/>
                  <a:ea typeface="微软雅黑" panose="020B0503020204020204" pitchFamily="34" charset="-122"/>
                </a:endParaRPr>
              </a:p>
            </p:txBody>
          </p:sp>
        </p:grpSp>
      </p:grpSp>
      <p:sp>
        <p:nvSpPr>
          <p:cNvPr id="26" name="矩形 25"/>
          <p:cNvSpPr/>
          <p:nvPr/>
        </p:nvSpPr>
        <p:spPr>
          <a:xfrm>
            <a:off x="5751035" y="2525804"/>
            <a:ext cx="795871" cy="31047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a:latin typeface="微软雅黑" panose="020B0503020204020204" pitchFamily="34" charset="-122"/>
                <a:ea typeface="微软雅黑" panose="020B0503020204020204" pitchFamily="34" charset="-122"/>
              </a:rPr>
              <a:t>停止</a:t>
            </a:r>
          </a:p>
        </p:txBody>
      </p:sp>
      <p:sp>
        <p:nvSpPr>
          <p:cNvPr id="27" name="矩形 26"/>
          <p:cNvSpPr/>
          <p:nvPr/>
        </p:nvSpPr>
        <p:spPr>
          <a:xfrm>
            <a:off x="4882582" y="2525804"/>
            <a:ext cx="795871" cy="283643"/>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续费继续</a:t>
            </a:r>
          </a:p>
        </p:txBody>
      </p:sp>
      <p:sp>
        <p:nvSpPr>
          <p:cNvPr id="30" name="矩形 29"/>
          <p:cNvSpPr/>
          <p:nvPr/>
        </p:nvSpPr>
        <p:spPr>
          <a:xfrm>
            <a:off x="4882582" y="2525803"/>
            <a:ext cx="795871" cy="31047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续费继续</a:t>
            </a:r>
          </a:p>
        </p:txBody>
      </p:sp>
      <p:sp>
        <p:nvSpPr>
          <p:cNvPr id="28" name="矩形 27"/>
          <p:cNvSpPr/>
          <p:nvPr/>
        </p:nvSpPr>
        <p:spPr>
          <a:xfrm>
            <a:off x="5724747" y="2436588"/>
            <a:ext cx="929493" cy="4202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椭圆 28"/>
          <p:cNvSpPr/>
          <p:nvPr/>
        </p:nvSpPr>
        <p:spPr>
          <a:xfrm>
            <a:off x="6526968" y="224235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9213927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Stop game-2</a:t>
            </a:r>
            <a:endParaRPr lang="zh-CN" altLang="en-US" dirty="0"/>
          </a:p>
        </p:txBody>
      </p:sp>
      <p:grpSp>
        <p:nvGrpSpPr>
          <p:cNvPr id="53" name="组合 52"/>
          <p:cNvGrpSpPr/>
          <p:nvPr/>
        </p:nvGrpSpPr>
        <p:grpSpPr>
          <a:xfrm>
            <a:off x="334347" y="1074420"/>
            <a:ext cx="7925628" cy="4953518"/>
            <a:chOff x="334347" y="1074420"/>
            <a:chExt cx="7925628" cy="4953518"/>
          </a:xfrm>
        </p:grpSpPr>
        <p:pic>
          <p:nvPicPr>
            <p:cNvPr id="60" name="图片 5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61" name="矩形 60"/>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2" name="矩形 61"/>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63" name="矩形 62"/>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64" name="矩形 63"/>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5" name="矩形 64"/>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67" name="矩形 66"/>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68" name="组合 67"/>
            <p:cNvGrpSpPr/>
            <p:nvPr/>
          </p:nvGrpSpPr>
          <p:grpSpPr>
            <a:xfrm>
              <a:off x="7054201" y="2135390"/>
              <a:ext cx="816746" cy="893336"/>
              <a:chOff x="5359606" y="2405848"/>
              <a:chExt cx="1103264" cy="1225119"/>
            </a:xfrm>
          </p:grpSpPr>
          <p:sp>
            <p:nvSpPr>
              <p:cNvPr id="69" name="矩形 68"/>
              <p:cNvSpPr/>
              <p:nvPr/>
            </p:nvSpPr>
            <p:spPr>
              <a:xfrm>
                <a:off x="5359606" y="2405848"/>
                <a:ext cx="1103264" cy="122511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0" name="图片 6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71" name="矩形 70"/>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sp>
        <p:nvSpPr>
          <p:cNvPr id="26" name="矩形 25"/>
          <p:cNvSpPr/>
          <p:nvPr/>
        </p:nvSpPr>
        <p:spPr>
          <a:xfrm>
            <a:off x="5751035" y="2525804"/>
            <a:ext cx="795871" cy="283643"/>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a:latin typeface="微软雅黑" panose="020B0503020204020204" pitchFamily="34" charset="-122"/>
                <a:ea typeface="微软雅黑" panose="020B0503020204020204" pitchFamily="34" charset="-122"/>
              </a:rPr>
              <a:t>停止</a:t>
            </a:r>
          </a:p>
        </p:txBody>
      </p:sp>
      <p:sp>
        <p:nvSpPr>
          <p:cNvPr id="27" name="矩形 26"/>
          <p:cNvSpPr/>
          <p:nvPr/>
        </p:nvSpPr>
        <p:spPr>
          <a:xfrm>
            <a:off x="4882582" y="2525804"/>
            <a:ext cx="795871" cy="283643"/>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续费继续</a:t>
            </a:r>
          </a:p>
        </p:txBody>
      </p:sp>
      <p:sp>
        <p:nvSpPr>
          <p:cNvPr id="30" name="矩形 29"/>
          <p:cNvSpPr/>
          <p:nvPr/>
        </p:nvSpPr>
        <p:spPr>
          <a:xfrm>
            <a:off x="4882582" y="2525803"/>
            <a:ext cx="795871" cy="28364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续费继续</a:t>
            </a:r>
          </a:p>
        </p:txBody>
      </p:sp>
      <p:sp>
        <p:nvSpPr>
          <p:cNvPr id="44" name="矩形 43"/>
          <p:cNvSpPr/>
          <p:nvPr/>
        </p:nvSpPr>
        <p:spPr>
          <a:xfrm>
            <a:off x="5751035" y="2525804"/>
            <a:ext cx="795871" cy="31047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a:latin typeface="微软雅黑" panose="020B0503020204020204" pitchFamily="34" charset="-122"/>
                <a:ea typeface="微软雅黑" panose="020B0503020204020204" pitchFamily="34" charset="-122"/>
              </a:rPr>
              <a:t>停止</a:t>
            </a:r>
          </a:p>
        </p:txBody>
      </p:sp>
      <p:sp>
        <p:nvSpPr>
          <p:cNvPr id="45" name="矩形 44"/>
          <p:cNvSpPr/>
          <p:nvPr/>
        </p:nvSpPr>
        <p:spPr>
          <a:xfrm>
            <a:off x="4882582" y="2525803"/>
            <a:ext cx="795871" cy="31047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续费继续</a:t>
            </a:r>
          </a:p>
        </p:txBody>
      </p:sp>
      <p:grpSp>
        <p:nvGrpSpPr>
          <p:cNvPr id="46" name="组合 45"/>
          <p:cNvGrpSpPr/>
          <p:nvPr/>
        </p:nvGrpSpPr>
        <p:grpSpPr>
          <a:xfrm>
            <a:off x="6896873" y="3468104"/>
            <a:ext cx="1213257" cy="1816206"/>
            <a:chOff x="6896873" y="3468104"/>
            <a:chExt cx="1213257" cy="1816206"/>
          </a:xfrm>
        </p:grpSpPr>
        <p:sp>
          <p:nvSpPr>
            <p:cNvPr id="47" name="矩形 46"/>
            <p:cNvSpPr/>
            <p:nvPr/>
          </p:nvSpPr>
          <p:spPr>
            <a:xfrm>
              <a:off x="6939964"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nvGrpSpPr>
            <p:cNvPr id="48" name="组合 47"/>
            <p:cNvGrpSpPr/>
            <p:nvPr/>
          </p:nvGrpSpPr>
          <p:grpSpPr>
            <a:xfrm>
              <a:off x="6896873" y="3468104"/>
              <a:ext cx="1213257" cy="1391043"/>
              <a:chOff x="507409" y="3960917"/>
              <a:chExt cx="1213257" cy="1391043"/>
            </a:xfrm>
          </p:grpSpPr>
          <p:sp>
            <p:nvSpPr>
              <p:cNvPr id="49" name="椭圆 48"/>
              <p:cNvSpPr/>
              <p:nvPr/>
            </p:nvSpPr>
            <p:spPr>
              <a:xfrm>
                <a:off x="841442" y="3960917"/>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0" name="图片 4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275" y="4004354"/>
                <a:ext cx="330457" cy="409580"/>
              </a:xfrm>
              <a:prstGeom prst="rect">
                <a:avLst/>
              </a:prstGeom>
            </p:spPr>
          </p:pic>
          <p:sp>
            <p:nvSpPr>
              <p:cNvPr id="51" name="矩形 50"/>
              <p:cNvSpPr/>
              <p:nvPr/>
            </p:nvSpPr>
            <p:spPr>
              <a:xfrm>
                <a:off x="507409" y="4583742"/>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72" name="矩形 71"/>
              <p:cNvSpPr/>
              <p:nvPr/>
            </p:nvSpPr>
            <p:spPr>
              <a:xfrm>
                <a:off x="534160" y="48197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73" name="矩形 72"/>
              <p:cNvSpPr/>
              <p:nvPr/>
            </p:nvSpPr>
            <p:spPr>
              <a:xfrm>
                <a:off x="761928" y="5140975"/>
                <a:ext cx="730969" cy="21098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Log out</a:t>
                </a:r>
                <a:endParaRPr lang="zh-CN" altLang="en-US" sz="1100" dirty="0">
                  <a:latin typeface="微软雅黑" panose="020B0503020204020204" pitchFamily="34" charset="-122"/>
                  <a:ea typeface="微软雅黑" panose="020B0503020204020204" pitchFamily="34" charset="-122"/>
                </a:endParaRPr>
              </a:p>
            </p:txBody>
          </p:sp>
        </p:grpSp>
      </p:grpSp>
      <p:sp>
        <p:nvSpPr>
          <p:cNvPr id="31" name="矩形 30"/>
          <p:cNvSpPr/>
          <p:nvPr/>
        </p:nvSpPr>
        <p:spPr>
          <a:xfrm>
            <a:off x="334347" y="1074420"/>
            <a:ext cx="7925628" cy="4953518"/>
          </a:xfrm>
          <a:prstGeom prst="rect">
            <a:avLst/>
          </a:prstGeom>
          <a:solidFill>
            <a:schemeClr val="tx1">
              <a:lumMod val="65000"/>
              <a:lumOff val="35000"/>
              <a:alpha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2620952" y="2800601"/>
            <a:ext cx="2898282" cy="426867"/>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提示</a:t>
            </a:r>
          </a:p>
        </p:txBody>
      </p:sp>
      <p:sp>
        <p:nvSpPr>
          <p:cNvPr id="33" name="矩形 32"/>
          <p:cNvSpPr/>
          <p:nvPr/>
        </p:nvSpPr>
        <p:spPr>
          <a:xfrm>
            <a:off x="2620952" y="3207475"/>
            <a:ext cx="2898282" cy="1006047"/>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34" name="文本框 33"/>
          <p:cNvSpPr txBox="1"/>
          <p:nvPr/>
        </p:nvSpPr>
        <p:spPr>
          <a:xfrm>
            <a:off x="2620952" y="3281117"/>
            <a:ext cx="1415772"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确认停止游戏吗？</a:t>
            </a:r>
          </a:p>
        </p:txBody>
      </p:sp>
      <p:sp>
        <p:nvSpPr>
          <p:cNvPr id="35" name="矩形 34"/>
          <p:cNvSpPr/>
          <p:nvPr/>
        </p:nvSpPr>
        <p:spPr>
          <a:xfrm>
            <a:off x="2869408" y="3819059"/>
            <a:ext cx="710213" cy="23500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确定</a:t>
            </a:r>
          </a:p>
        </p:txBody>
      </p:sp>
      <p:sp>
        <p:nvSpPr>
          <p:cNvPr id="36" name="矩形 35"/>
          <p:cNvSpPr/>
          <p:nvPr/>
        </p:nvSpPr>
        <p:spPr>
          <a:xfrm>
            <a:off x="4496635" y="3819059"/>
            <a:ext cx="710213" cy="235008"/>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取消</a:t>
            </a:r>
          </a:p>
        </p:txBody>
      </p:sp>
      <p:sp>
        <p:nvSpPr>
          <p:cNvPr id="37" name="矩形 36"/>
          <p:cNvSpPr/>
          <p:nvPr/>
        </p:nvSpPr>
        <p:spPr>
          <a:xfrm>
            <a:off x="2420163" y="2615883"/>
            <a:ext cx="3243790" cy="17409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279051" y="255661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39" name="矩形 38"/>
          <p:cNvSpPr/>
          <p:nvPr/>
        </p:nvSpPr>
        <p:spPr>
          <a:xfrm>
            <a:off x="2644286" y="3698006"/>
            <a:ext cx="1103576" cy="44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2503174" y="363873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41" name="矩形 40"/>
          <p:cNvSpPr/>
          <p:nvPr/>
        </p:nvSpPr>
        <p:spPr>
          <a:xfrm>
            <a:off x="4277542" y="3698006"/>
            <a:ext cx="1103576" cy="44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4136430" y="363873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graphicFrame>
        <p:nvGraphicFramePr>
          <p:cNvPr id="43" name="표 26"/>
          <p:cNvGraphicFramePr>
            <a:graphicFrameLocks noGrp="1"/>
          </p:cNvGraphicFramePr>
          <p:nvPr>
            <p:extLst>
              <p:ext uri="{D42A27DB-BD31-4B8C-83A1-F6EECF244321}">
                <p14:modId xmlns:p14="http://schemas.microsoft.com/office/powerpoint/2010/main" val="377943209"/>
              </p:ext>
            </p:extLst>
          </p:nvPr>
        </p:nvGraphicFramePr>
        <p:xfrm>
          <a:off x="8869339" y="1074420"/>
          <a:ext cx="3053371" cy="1674700"/>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zh-CN" sz="1000" dirty="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确认停止游戏提示</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a:t>
                      </a:r>
                      <a:r>
                        <a:rPr lang="en-US" altLang="zh-CN" sz="1000" dirty="0">
                          <a:latin typeface="微软雅黑" panose="020B0503020204020204" pitchFamily="34" charset="-122"/>
                          <a:ea typeface="微软雅黑" panose="020B0503020204020204" pitchFamily="34" charset="-122"/>
                        </a:rPr>
                        <a:t>onfirm info</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3523755"/>
                  </a:ext>
                </a:extLst>
              </a:tr>
              <a:tr h="209550">
                <a:tc>
                  <a:txBody>
                    <a:bodyPr/>
                    <a:lstStyle/>
                    <a:p>
                      <a:r>
                        <a:rPr lang="en-US" altLang="zh-CN" sz="1000" dirty="0">
                          <a:latin typeface="微软雅黑" panose="020B0503020204020204" pitchFamily="34" charset="-122"/>
                          <a:ea typeface="微软雅黑" panose="020B0503020204020204" pitchFamily="34" charset="-122"/>
                        </a:rPr>
                        <a:t>2</a:t>
                      </a:r>
                      <a:r>
                        <a:rPr lang="en-US" altLang="ko-KR" sz="1000" dirty="0">
                          <a:latin typeface="微软雅黑" panose="020B0503020204020204" pitchFamily="34" charset="-122"/>
                          <a:ea typeface="微软雅黑" panose="020B0503020204020204" pitchFamily="34" charset="-122"/>
                        </a:rPr>
                        <a:t>.</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点击“确认”按钮，确认停止</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Click “OK” button, confirm to stop the game.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09387443"/>
                  </a:ext>
                </a:extLst>
              </a:tr>
              <a:tr h="209550">
                <a:tc>
                  <a:txBody>
                    <a:bodyPr/>
                    <a:lstStyle/>
                    <a:p>
                      <a:r>
                        <a:rPr lang="en-US" altLang="zh-CN" sz="1000" dirty="0">
                          <a:latin typeface="微软雅黑" panose="020B0503020204020204" pitchFamily="34" charset="-122"/>
                          <a:ea typeface="微软雅黑" panose="020B0503020204020204" pitchFamily="34" charset="-122"/>
                        </a:rPr>
                        <a:t>3.</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点击“取消”按钮，取消停止游戏（不停止）</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Click “Cancel” button, cancel</a:t>
                      </a:r>
                      <a:r>
                        <a:rPr lang="en-US" altLang="ko-KR" sz="1000" baseline="0" dirty="0">
                          <a:latin typeface="微软雅黑" panose="020B0503020204020204" pitchFamily="34" charset="-122"/>
                          <a:ea typeface="微软雅黑" panose="020B0503020204020204" pitchFamily="34" charset="-122"/>
                        </a:rPr>
                        <a:t> stop the game.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080433"/>
                  </a:ext>
                </a:extLst>
              </a:tr>
            </a:tbl>
          </a:graphicData>
        </a:graphic>
      </p:graphicFrame>
    </p:spTree>
    <p:extLst>
      <p:ext uri="{BB962C8B-B14F-4D97-AF65-F5344CB8AC3E}">
        <p14:creationId xmlns:p14="http://schemas.microsoft.com/office/powerpoint/2010/main" val="19191525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Game over-1</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3364951686"/>
              </p:ext>
            </p:extLst>
          </p:nvPr>
        </p:nvGraphicFramePr>
        <p:xfrm>
          <a:off x="8869339" y="1074420"/>
          <a:ext cx="3053371" cy="1835572"/>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游戏正常结束后，出现“游戏结束”按钮，点击此按钮，游戏结束，此按钮变为“</a:t>
                      </a:r>
                      <a:r>
                        <a:rPr lang="en-US" altLang="zh-CN" sz="1000" dirty="0">
                          <a:latin typeface="微软雅黑" panose="020B0503020204020204" pitchFamily="34" charset="-122"/>
                          <a:ea typeface="微软雅黑" panose="020B0503020204020204" pitchFamily="34" charset="-122"/>
                        </a:rPr>
                        <a:t>Play</a:t>
                      </a:r>
                      <a:r>
                        <a:rPr lang="zh-CN" altLang="en-US" sz="1000" dirty="0">
                          <a:latin typeface="微软雅黑" panose="020B0503020204020204" pitchFamily="34" charset="-122"/>
                          <a:ea typeface="微软雅黑" panose="020B0503020204020204" pitchFamily="34" charset="-122"/>
                        </a:rPr>
                        <a:t>”设备重置为“空闲”状态。若用户想再体验一次次游戏，只需点击“</a:t>
                      </a:r>
                      <a:r>
                        <a:rPr lang="en-US" altLang="zh-CN" sz="1000" dirty="0">
                          <a:latin typeface="微软雅黑" panose="020B0503020204020204" pitchFamily="34" charset="-122"/>
                          <a:ea typeface="微软雅黑" panose="020B0503020204020204" pitchFamily="34" charset="-122"/>
                        </a:rPr>
                        <a:t>Play</a:t>
                      </a:r>
                      <a:r>
                        <a:rPr lang="zh-CN" altLang="en-US" sz="1000" dirty="0">
                          <a:latin typeface="微软雅黑" panose="020B0503020204020204" pitchFamily="34" charset="-122"/>
                          <a:ea typeface="微软雅黑" panose="020B0503020204020204" pitchFamily="34" charset="-122"/>
                        </a:rPr>
                        <a:t>”按钮即可</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T</a:t>
                      </a:r>
                      <a:r>
                        <a:rPr lang="en-US" altLang="zh-CN" sz="1000" dirty="0">
                          <a:latin typeface="微软雅黑" panose="020B0503020204020204" pitchFamily="34" charset="-122"/>
                          <a:ea typeface="微软雅黑" panose="020B0503020204020204" pitchFamily="34" charset="-122"/>
                        </a:rPr>
                        <a:t>he game over normally, show</a:t>
                      </a:r>
                      <a:r>
                        <a:rPr lang="en-US" altLang="zh-CN" sz="1000" baseline="0" dirty="0">
                          <a:latin typeface="微软雅黑" panose="020B0503020204020204" pitchFamily="34" charset="-122"/>
                          <a:ea typeface="微软雅黑" panose="020B0503020204020204" pitchFamily="34" charset="-122"/>
                        </a:rPr>
                        <a:t> “Game over” button, click this button, game end, and this button changes to “Play” button and this device changes to “Free” status. If member wants to play again, Only need to click this “Play” button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bl>
          </a:graphicData>
        </a:graphic>
      </p:graphicFrame>
      <p:grpSp>
        <p:nvGrpSpPr>
          <p:cNvPr id="53" name="组合 52"/>
          <p:cNvGrpSpPr/>
          <p:nvPr/>
        </p:nvGrpSpPr>
        <p:grpSpPr>
          <a:xfrm>
            <a:off x="334347" y="1074420"/>
            <a:ext cx="7925628" cy="4953518"/>
            <a:chOff x="334347" y="1074420"/>
            <a:chExt cx="7925628" cy="4953518"/>
          </a:xfrm>
        </p:grpSpPr>
        <p:pic>
          <p:nvPicPr>
            <p:cNvPr id="60" name="图片 5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61" name="矩形 60"/>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2" name="矩形 61"/>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63" name="矩形 62"/>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64" name="矩形 63"/>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5" name="矩形 64"/>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67" name="矩形 66"/>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68" name="组合 67"/>
            <p:cNvGrpSpPr/>
            <p:nvPr/>
          </p:nvGrpSpPr>
          <p:grpSpPr>
            <a:xfrm>
              <a:off x="7054201" y="2135390"/>
              <a:ext cx="816746" cy="893336"/>
              <a:chOff x="5359606" y="2405848"/>
              <a:chExt cx="1103264" cy="1225119"/>
            </a:xfrm>
          </p:grpSpPr>
          <p:sp>
            <p:nvSpPr>
              <p:cNvPr id="69" name="矩形 68"/>
              <p:cNvSpPr/>
              <p:nvPr/>
            </p:nvSpPr>
            <p:spPr>
              <a:xfrm>
                <a:off x="5359606" y="2405848"/>
                <a:ext cx="1103264" cy="122511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0" name="图片 6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71" name="矩形 70"/>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sp>
        <p:nvSpPr>
          <p:cNvPr id="26" name="矩形 25"/>
          <p:cNvSpPr/>
          <p:nvPr/>
        </p:nvSpPr>
        <p:spPr>
          <a:xfrm>
            <a:off x="5751035" y="2525804"/>
            <a:ext cx="795871" cy="31505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a:latin typeface="微软雅黑" panose="020B0503020204020204" pitchFamily="34" charset="-122"/>
                <a:ea typeface="微软雅黑" panose="020B0503020204020204" pitchFamily="34" charset="-122"/>
              </a:rPr>
              <a:t>游戏结束</a:t>
            </a:r>
          </a:p>
        </p:txBody>
      </p:sp>
      <p:sp>
        <p:nvSpPr>
          <p:cNvPr id="28" name="矩形 27"/>
          <p:cNvSpPr/>
          <p:nvPr/>
        </p:nvSpPr>
        <p:spPr>
          <a:xfrm>
            <a:off x="5682802" y="2453366"/>
            <a:ext cx="929493" cy="4202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椭圆 28"/>
          <p:cNvSpPr/>
          <p:nvPr/>
        </p:nvSpPr>
        <p:spPr>
          <a:xfrm>
            <a:off x="6526968" y="224235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grpSp>
        <p:nvGrpSpPr>
          <p:cNvPr id="27" name="组合 26"/>
          <p:cNvGrpSpPr/>
          <p:nvPr/>
        </p:nvGrpSpPr>
        <p:grpSpPr>
          <a:xfrm>
            <a:off x="6896873" y="3468104"/>
            <a:ext cx="1213257" cy="1816206"/>
            <a:chOff x="6896873" y="3468104"/>
            <a:chExt cx="1213257" cy="1816206"/>
          </a:xfrm>
        </p:grpSpPr>
        <p:sp>
          <p:nvSpPr>
            <p:cNvPr id="30" name="矩形 29"/>
            <p:cNvSpPr/>
            <p:nvPr/>
          </p:nvSpPr>
          <p:spPr>
            <a:xfrm>
              <a:off x="6939964"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nvGrpSpPr>
            <p:cNvPr id="31" name="组合 30"/>
            <p:cNvGrpSpPr/>
            <p:nvPr/>
          </p:nvGrpSpPr>
          <p:grpSpPr>
            <a:xfrm>
              <a:off x="6896873" y="3468104"/>
              <a:ext cx="1213257" cy="1391043"/>
              <a:chOff x="507409" y="3960917"/>
              <a:chExt cx="1213257" cy="1391043"/>
            </a:xfrm>
          </p:grpSpPr>
          <p:sp>
            <p:nvSpPr>
              <p:cNvPr id="32" name="椭圆 31"/>
              <p:cNvSpPr/>
              <p:nvPr/>
            </p:nvSpPr>
            <p:spPr>
              <a:xfrm>
                <a:off x="841442" y="3960917"/>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3" name="图片 3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275" y="4004354"/>
                <a:ext cx="330457" cy="409580"/>
              </a:xfrm>
              <a:prstGeom prst="rect">
                <a:avLst/>
              </a:prstGeom>
            </p:spPr>
          </p:pic>
          <p:sp>
            <p:nvSpPr>
              <p:cNvPr id="34" name="矩形 33"/>
              <p:cNvSpPr/>
              <p:nvPr/>
            </p:nvSpPr>
            <p:spPr>
              <a:xfrm>
                <a:off x="507409" y="4583742"/>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35" name="矩形 34"/>
              <p:cNvSpPr/>
              <p:nvPr/>
            </p:nvSpPr>
            <p:spPr>
              <a:xfrm>
                <a:off x="534160" y="48197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36" name="矩形 35"/>
              <p:cNvSpPr/>
              <p:nvPr/>
            </p:nvSpPr>
            <p:spPr>
              <a:xfrm>
                <a:off x="761928" y="5140975"/>
                <a:ext cx="730969" cy="21098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Log out</a:t>
                </a:r>
                <a:endParaRPr lang="zh-CN" altLang="en-US" sz="1100" dirty="0">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649148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Home Page-Simple mode(Default mode)</a:t>
            </a:r>
            <a:endParaRPr lang="zh-CN" altLang="en-US" dirty="0"/>
          </a:p>
        </p:txBody>
      </p:sp>
      <p:graphicFrame>
        <p:nvGraphicFramePr>
          <p:cNvPr id="3" name="표 26"/>
          <p:cNvGraphicFramePr>
            <a:graphicFrameLocks noGrp="1"/>
          </p:cNvGraphicFramePr>
          <p:nvPr>
            <p:extLst>
              <p:ext uri="{D42A27DB-BD31-4B8C-83A1-F6EECF244321}">
                <p14:modId xmlns:p14="http://schemas.microsoft.com/office/powerpoint/2010/main" val="1693060599"/>
              </p:ext>
            </p:extLst>
          </p:nvPr>
        </p:nvGraphicFramePr>
        <p:xfrm>
          <a:off x="8883869" y="1042905"/>
          <a:ext cx="2916260" cy="4938592"/>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游戏类别列表</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Game types list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游戏列表</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Game list</a:t>
                      </a:r>
                    </a:p>
                    <a:p>
                      <a:r>
                        <a:rPr lang="zh-CN" altLang="en-US" sz="1000" dirty="0">
                          <a:latin typeface="微软雅黑" panose="020B0503020204020204" pitchFamily="34" charset="-122"/>
                          <a:ea typeface="微软雅黑" panose="020B0503020204020204" pitchFamily="34" charset="-122"/>
                        </a:rPr>
                        <a:t>根据选择的类别不同，自动加载对应的游戏内容</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According</a:t>
                      </a:r>
                      <a:r>
                        <a:rPr lang="en-US" altLang="zh-CN" sz="1000" dirty="0">
                          <a:latin typeface="微软雅黑" panose="020B0503020204020204" pitchFamily="34" charset="-122"/>
                          <a:ea typeface="微软雅黑" panose="020B0503020204020204" pitchFamily="34" charset="-122"/>
                        </a:rPr>
                        <a:t> to different type</a:t>
                      </a:r>
                      <a:r>
                        <a:rPr lang="en-US" altLang="zh-CN" sz="1000" baseline="0" dirty="0">
                          <a:latin typeface="微软雅黑" panose="020B0503020204020204" pitchFamily="34" charset="-122"/>
                          <a:ea typeface="微软雅黑" panose="020B0503020204020204" pitchFamily="34" charset="-122"/>
                        </a:rPr>
                        <a:t>, auto load different game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60012969"/>
                  </a:ext>
                </a:extLst>
              </a:tr>
              <a:tr h="209550">
                <a:tc>
                  <a:txBody>
                    <a:bodyPr/>
                    <a:lstStyle/>
                    <a:p>
                      <a:r>
                        <a:rPr lang="en-US" altLang="ko-KR" sz="1000" dirty="0">
                          <a:latin typeface="微软雅黑" panose="020B0503020204020204" pitchFamily="34" charset="-122"/>
                          <a:ea typeface="微软雅黑" panose="020B0503020204020204" pitchFamily="34" charset="-122"/>
                        </a:rPr>
                        <a:t>3.</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上下滑动</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Swipe up and down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9959942"/>
                  </a:ext>
                </a:extLst>
              </a:tr>
              <a:tr h="209550">
                <a:tc>
                  <a:txBody>
                    <a:bodyPr/>
                    <a:lstStyle/>
                    <a:p>
                      <a:r>
                        <a:rPr lang="en-US" altLang="ko-KR" sz="1000" dirty="0">
                          <a:latin typeface="微软雅黑" panose="020B0503020204020204" pitchFamily="34" charset="-122"/>
                          <a:ea typeface="微软雅黑" panose="020B0503020204020204" pitchFamily="34" charset="-122"/>
                        </a:rPr>
                        <a:t>4.</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设备列表</a:t>
                      </a:r>
                      <a:endParaRPr lang="en-US" altLang="zh-CN" sz="100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红色：设备正在运行中</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zh-CN" sz="1000" dirty="0">
                          <a:latin typeface="微软雅黑" panose="020B0503020204020204" pitchFamily="34" charset="-122"/>
                          <a:ea typeface="微软雅黑" panose="020B0503020204020204" pitchFamily="34" charset="-122"/>
                        </a:rPr>
                        <a:t>    Red: Device</a:t>
                      </a:r>
                      <a:r>
                        <a:rPr lang="en-US" altLang="zh-CN" sz="1000" baseline="0" dirty="0">
                          <a:latin typeface="微软雅黑" panose="020B0503020204020204" pitchFamily="34" charset="-122"/>
                          <a:ea typeface="微软雅黑" panose="020B0503020204020204" pitchFamily="34" charset="-122"/>
                        </a:rPr>
                        <a:t> is running</a:t>
                      </a:r>
                      <a:endParaRPr lang="en-US" altLang="zh-CN" sz="100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黄色：设备暂停使用</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zh-CN" sz="1000" dirty="0">
                          <a:latin typeface="微软雅黑" panose="020B0503020204020204" pitchFamily="34" charset="-122"/>
                          <a:ea typeface="微软雅黑" panose="020B0503020204020204" pitchFamily="34" charset="-122"/>
                        </a:rPr>
                        <a:t>    Yellow: Device</a:t>
                      </a:r>
                      <a:r>
                        <a:rPr lang="en-US" altLang="zh-CN" sz="1000" baseline="0" dirty="0">
                          <a:latin typeface="微软雅黑" panose="020B0503020204020204" pitchFamily="34" charset="-122"/>
                          <a:ea typeface="微软雅黑" panose="020B0503020204020204" pitchFamily="34" charset="-122"/>
                        </a:rPr>
                        <a:t> not in service</a:t>
                      </a:r>
                      <a:endParaRPr lang="en-US" altLang="zh-CN" sz="100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绿色：设备空闲</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a:t>
                      </a:r>
                      <a:r>
                        <a:rPr lang="en-US" altLang="ko-KR" sz="1000" baseline="0" dirty="0">
                          <a:latin typeface="微软雅黑" panose="020B0503020204020204" pitchFamily="34" charset="-122"/>
                          <a:ea typeface="微软雅黑" panose="020B0503020204020204" pitchFamily="34" charset="-122"/>
                        </a:rPr>
                        <a:t>G</a:t>
                      </a:r>
                      <a:r>
                        <a:rPr lang="en-US" altLang="zh-CN" sz="1000" baseline="0" dirty="0">
                          <a:latin typeface="微软雅黑" panose="020B0503020204020204" pitchFamily="34" charset="-122"/>
                          <a:ea typeface="微软雅黑" panose="020B0503020204020204" pitchFamily="34" charset="-122"/>
                        </a:rPr>
                        <a:t>reen</a:t>
                      </a:r>
                      <a:r>
                        <a:rPr lang="en-US" altLang="ko-KR" sz="1000" dirty="0">
                          <a:latin typeface="微软雅黑" panose="020B0503020204020204" pitchFamily="34" charset="-122"/>
                          <a:ea typeface="微软雅黑" panose="020B0503020204020204" pitchFamily="34" charset="-122"/>
                        </a:rPr>
                        <a:t>: Device in service</a:t>
                      </a:r>
                      <a:r>
                        <a:rPr lang="en-US" altLang="ko-KR" sz="1000" baseline="0" dirty="0">
                          <a:latin typeface="微软雅黑" panose="020B0503020204020204" pitchFamily="34" charset="-122"/>
                          <a:ea typeface="微软雅黑" panose="020B0503020204020204" pitchFamily="34" charset="-122"/>
                        </a:rPr>
                        <a:t> and can be selected</a:t>
                      </a:r>
                      <a:endParaRPr lang="ko-KR" altLang="en-US" sz="1000" dirty="0">
                        <a:latin typeface="微软雅黑" panose="020B0503020204020204" pitchFamily="34" charset="-122"/>
                      </a:endParaRPr>
                    </a:p>
                    <a:p>
                      <a:r>
                        <a:rPr lang="zh-CN" altLang="en-US" sz="1000" dirty="0">
                          <a:latin typeface="微软雅黑" panose="020B0503020204020204" pitchFamily="34" charset="-122"/>
                          <a:ea typeface="微软雅黑" panose="020B0503020204020204" pitchFamily="34" charset="-122"/>
                        </a:rPr>
                        <a:t>设备分为三种显示模式：</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Three</a:t>
                      </a:r>
                      <a:r>
                        <a:rPr lang="en-US" altLang="zh-CN" sz="1000" baseline="0" dirty="0">
                          <a:latin typeface="微软雅黑" panose="020B0503020204020204" pitchFamily="34" charset="-122"/>
                          <a:ea typeface="微软雅黑" panose="020B0503020204020204" pitchFamily="34" charset="-122"/>
                        </a:rPr>
                        <a:t> modes d</a:t>
                      </a:r>
                      <a:r>
                        <a:rPr lang="en-US" altLang="zh-CN" sz="1000" dirty="0">
                          <a:latin typeface="微软雅黑" panose="020B0503020204020204" pitchFamily="34" charset="-122"/>
                          <a:ea typeface="微软雅黑" panose="020B0503020204020204" pitchFamily="34" charset="-122"/>
                        </a:rPr>
                        <a:t>evice</a:t>
                      </a:r>
                      <a:r>
                        <a:rPr lang="en-US" altLang="zh-CN" sz="1000" baseline="0" dirty="0">
                          <a:latin typeface="微软雅黑" panose="020B0503020204020204" pitchFamily="34" charset="-122"/>
                          <a:ea typeface="微软雅黑" panose="020B0503020204020204" pitchFamily="34" charset="-122"/>
                        </a:rPr>
                        <a:t> displayed </a:t>
                      </a:r>
                      <a:endParaRPr lang="en-US" altLang="zh-CN" sz="100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简单模式（默认）</a:t>
                      </a:r>
                      <a:r>
                        <a:rPr lang="en-US" altLang="zh-CN" sz="1000" dirty="0">
                          <a:latin typeface="微软雅黑" panose="020B0503020204020204" pitchFamily="34" charset="-122"/>
                          <a:ea typeface="微软雅黑" panose="020B0503020204020204" pitchFamily="34" charset="-122"/>
                        </a:rPr>
                        <a:t>Simple mode(Default)</a:t>
                      </a: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缩略图模式</a:t>
                      </a:r>
                      <a:r>
                        <a:rPr lang="en-US" altLang="zh-CN" sz="1000" dirty="0">
                          <a:latin typeface="微软雅黑" panose="020B0503020204020204" pitchFamily="34" charset="-122"/>
                          <a:ea typeface="微软雅黑" panose="020B0503020204020204" pitchFamily="34" charset="-122"/>
                        </a:rPr>
                        <a:t>Thumbnails mode</a:t>
                      </a: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地图模式</a:t>
                      </a:r>
                      <a:r>
                        <a:rPr lang="en-US" altLang="zh-CN" sz="1000" dirty="0">
                          <a:latin typeface="微软雅黑" panose="020B0503020204020204" pitchFamily="34" charset="-122"/>
                          <a:ea typeface="微软雅黑" panose="020B0503020204020204" pitchFamily="34" charset="-122"/>
                        </a:rPr>
                        <a:t>MAP mode</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95244"/>
                  </a:ext>
                </a:extLst>
              </a:tr>
              <a:tr h="209550">
                <a:tc>
                  <a:txBody>
                    <a:bodyPr/>
                    <a:lstStyle/>
                    <a:p>
                      <a:r>
                        <a:rPr lang="en-US" altLang="ko-KR" sz="1000" dirty="0">
                          <a:latin typeface="微软雅黑" panose="020B0503020204020204" pitchFamily="34" charset="-122"/>
                          <a:ea typeface="微软雅黑" panose="020B0503020204020204" pitchFamily="34" charset="-122"/>
                        </a:rPr>
                        <a:t>5.</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上下滑动</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Swipe up and down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87874847"/>
                  </a:ext>
                </a:extLst>
              </a:tr>
              <a:tr h="209550">
                <a:tc>
                  <a:txBody>
                    <a:bodyPr/>
                    <a:lstStyle/>
                    <a:p>
                      <a:r>
                        <a:rPr lang="en-US" altLang="ko-KR" sz="1000" dirty="0">
                          <a:latin typeface="微软雅黑" panose="020B0503020204020204" pitchFamily="34" charset="-122"/>
                          <a:ea typeface="微软雅黑" panose="020B0503020204020204" pitchFamily="34" charset="-122"/>
                        </a:rPr>
                        <a:t>6.</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缩略图模式按钮，点击切换至缩略图模式</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rPr>
                        <a:t>Thumbnails mode button, click</a:t>
                      </a:r>
                      <a:r>
                        <a:rPr lang="en-US" altLang="ko-KR" sz="1000" baseline="0" dirty="0">
                          <a:latin typeface="微软雅黑" panose="020B0503020204020204" pitchFamily="34" charset="-122"/>
                        </a:rPr>
                        <a:t> it cutover to thumbnails mode.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90173860"/>
                  </a:ext>
                </a:extLst>
              </a:tr>
            </a:tbl>
          </a:graphicData>
        </a:graphic>
      </p:graphicFrame>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p:spPr>
      </p:pic>
      <p:sp>
        <p:nvSpPr>
          <p:cNvPr id="5" name="矩形 4"/>
          <p:cNvSpPr/>
          <p:nvPr/>
        </p:nvSpPr>
        <p:spPr>
          <a:xfrm>
            <a:off x="5524586" y="1731241"/>
            <a:ext cx="3160451" cy="408372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矩形 5"/>
          <p:cNvSpPr/>
          <p:nvPr/>
        </p:nvSpPr>
        <p:spPr>
          <a:xfrm>
            <a:off x="660731" y="1882065"/>
            <a:ext cx="4644605" cy="110970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7" name="矩形 6"/>
          <p:cNvSpPr/>
          <p:nvPr/>
        </p:nvSpPr>
        <p:spPr>
          <a:xfrm>
            <a:off x="7746694" y="1203890"/>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 name="矩形 7"/>
          <p:cNvSpPr/>
          <p:nvPr/>
        </p:nvSpPr>
        <p:spPr>
          <a:xfrm>
            <a:off x="611833" y="1929330"/>
            <a:ext cx="106077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Game</a:t>
            </a:r>
            <a:endParaRPr lang="zh-CN" altLang="en-US" b="1" dirty="0">
              <a:latin typeface="微软雅黑" panose="020B0503020204020204" pitchFamily="34" charset="-122"/>
              <a:ea typeface="微软雅黑" panose="020B0503020204020204" pitchFamily="34" charset="-122"/>
            </a:endParaRPr>
          </a:p>
        </p:txBody>
      </p:sp>
      <p:sp>
        <p:nvSpPr>
          <p:cNvPr id="9" name="矩形 8"/>
          <p:cNvSpPr/>
          <p:nvPr/>
        </p:nvSpPr>
        <p:spPr>
          <a:xfrm>
            <a:off x="660731" y="2405906"/>
            <a:ext cx="816746" cy="40239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HOT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660731" y="2937488"/>
            <a:ext cx="816746" cy="402396"/>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660731" y="3469070"/>
            <a:ext cx="816746" cy="40239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60731" y="4000652"/>
            <a:ext cx="816746" cy="402396"/>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660731" y="4532234"/>
            <a:ext cx="816746" cy="402396"/>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4" name="矩形 13"/>
          <p:cNvSpPr/>
          <p:nvPr/>
        </p:nvSpPr>
        <p:spPr>
          <a:xfrm>
            <a:off x="660731" y="5063818"/>
            <a:ext cx="816746" cy="40239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ALL</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15" name="图片 14"/>
          <p:cNvPicPr>
            <a:picLocks noChangeAspect="1"/>
          </p:cNvPicPr>
          <p:nvPr/>
        </p:nvPicPr>
        <p:blipFill>
          <a:blip r:embed="rId3"/>
          <a:stretch>
            <a:fillRect/>
          </a:stretch>
        </p:blipFill>
        <p:spPr>
          <a:xfrm>
            <a:off x="1622269" y="2391504"/>
            <a:ext cx="5193127" cy="707946"/>
          </a:xfrm>
          <a:prstGeom prst="rect">
            <a:avLst/>
          </a:prstGeom>
        </p:spPr>
      </p:pic>
      <p:pic>
        <p:nvPicPr>
          <p:cNvPr id="16" name="图片 15"/>
          <p:cNvPicPr>
            <a:picLocks noChangeAspect="1"/>
          </p:cNvPicPr>
          <p:nvPr/>
        </p:nvPicPr>
        <p:blipFill>
          <a:blip r:embed="rId3"/>
          <a:stretch>
            <a:fillRect/>
          </a:stretch>
        </p:blipFill>
        <p:spPr>
          <a:xfrm>
            <a:off x="1622269" y="3180425"/>
            <a:ext cx="5193127" cy="707946"/>
          </a:xfrm>
          <a:prstGeom prst="rect">
            <a:avLst/>
          </a:prstGeom>
        </p:spPr>
      </p:pic>
      <p:pic>
        <p:nvPicPr>
          <p:cNvPr id="17" name="图片 16"/>
          <p:cNvPicPr>
            <a:picLocks noChangeAspect="1"/>
          </p:cNvPicPr>
          <p:nvPr/>
        </p:nvPicPr>
        <p:blipFill>
          <a:blip r:embed="rId3"/>
          <a:stretch>
            <a:fillRect/>
          </a:stretch>
        </p:blipFill>
        <p:spPr>
          <a:xfrm>
            <a:off x="1622269" y="3969346"/>
            <a:ext cx="5193127" cy="707946"/>
          </a:xfrm>
          <a:prstGeom prst="rect">
            <a:avLst/>
          </a:prstGeom>
        </p:spPr>
      </p:pic>
      <p:pic>
        <p:nvPicPr>
          <p:cNvPr id="18" name="图片 17"/>
          <p:cNvPicPr>
            <a:picLocks noChangeAspect="1"/>
          </p:cNvPicPr>
          <p:nvPr/>
        </p:nvPicPr>
        <p:blipFill>
          <a:blip r:embed="rId3"/>
          <a:stretch>
            <a:fillRect/>
          </a:stretch>
        </p:blipFill>
        <p:spPr>
          <a:xfrm>
            <a:off x="1622269" y="4758268"/>
            <a:ext cx="5193127" cy="707946"/>
          </a:xfrm>
          <a:prstGeom prst="rect">
            <a:avLst/>
          </a:prstGeom>
        </p:spPr>
      </p:pic>
      <p:sp>
        <p:nvSpPr>
          <p:cNvPr id="19" name="矩形 18"/>
          <p:cNvSpPr/>
          <p:nvPr/>
        </p:nvSpPr>
        <p:spPr>
          <a:xfrm>
            <a:off x="673119" y="1660662"/>
            <a:ext cx="907106"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 name="上下箭头 19"/>
          <p:cNvSpPr/>
          <p:nvPr/>
        </p:nvSpPr>
        <p:spPr>
          <a:xfrm>
            <a:off x="6880478" y="2419892"/>
            <a:ext cx="121631" cy="3046322"/>
          </a:xfrm>
          <a:prstGeom prst="upDown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1" name="矩形 20"/>
          <p:cNvSpPr/>
          <p:nvPr/>
        </p:nvSpPr>
        <p:spPr>
          <a:xfrm>
            <a:off x="7094388" y="1929330"/>
            <a:ext cx="102823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a:t>
            </a:r>
            <a:endParaRPr lang="zh-CN" altLang="en-US" b="1" dirty="0">
              <a:latin typeface="微软雅黑" panose="020B0503020204020204" pitchFamily="34" charset="-122"/>
              <a:ea typeface="微软雅黑" panose="020B0503020204020204" pitchFamily="34" charset="-122"/>
            </a:endParaRPr>
          </a:p>
        </p:txBody>
      </p:sp>
      <p:sp>
        <p:nvSpPr>
          <p:cNvPr id="22" name="矩形 21"/>
          <p:cNvSpPr/>
          <p:nvPr/>
        </p:nvSpPr>
        <p:spPr>
          <a:xfrm>
            <a:off x="7180884" y="2408053"/>
            <a:ext cx="816746" cy="28581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a:off x="7180884" y="2835323"/>
            <a:ext cx="816746" cy="28581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7180884" y="326259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5" name="矩形 24"/>
          <p:cNvSpPr/>
          <p:nvPr/>
        </p:nvSpPr>
        <p:spPr>
          <a:xfrm>
            <a:off x="7180884" y="368986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EC-4</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6" name="矩形 25"/>
          <p:cNvSpPr/>
          <p:nvPr/>
        </p:nvSpPr>
        <p:spPr>
          <a:xfrm>
            <a:off x="7180884" y="411713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EC-5</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7" name="矩形 26"/>
          <p:cNvSpPr/>
          <p:nvPr/>
        </p:nvSpPr>
        <p:spPr>
          <a:xfrm>
            <a:off x="7180884" y="454440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EC-6</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8" name="上下箭头 27"/>
          <p:cNvSpPr/>
          <p:nvPr/>
        </p:nvSpPr>
        <p:spPr>
          <a:xfrm>
            <a:off x="8191781" y="2405906"/>
            <a:ext cx="166220" cy="2435157"/>
          </a:xfrm>
          <a:prstGeom prst="upDown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矩形 28"/>
          <p:cNvSpPr/>
          <p:nvPr/>
        </p:nvSpPr>
        <p:spPr>
          <a:xfrm>
            <a:off x="531881" y="1818032"/>
            <a:ext cx="984313" cy="375595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椭圆 29"/>
          <p:cNvSpPr/>
          <p:nvPr/>
        </p:nvSpPr>
        <p:spPr>
          <a:xfrm>
            <a:off x="416538" y="166066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31" name="矩形 30"/>
          <p:cNvSpPr/>
          <p:nvPr/>
        </p:nvSpPr>
        <p:spPr>
          <a:xfrm>
            <a:off x="1596146" y="2222434"/>
            <a:ext cx="5240415" cy="33515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2" name="矩形 31"/>
          <p:cNvSpPr/>
          <p:nvPr/>
        </p:nvSpPr>
        <p:spPr>
          <a:xfrm>
            <a:off x="7094388" y="1818032"/>
            <a:ext cx="984313" cy="375595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3" name="矩形 32"/>
          <p:cNvSpPr/>
          <p:nvPr/>
        </p:nvSpPr>
        <p:spPr>
          <a:xfrm>
            <a:off x="6836662" y="2222434"/>
            <a:ext cx="206089" cy="33515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4" name="矩形 33"/>
          <p:cNvSpPr/>
          <p:nvPr/>
        </p:nvSpPr>
        <p:spPr>
          <a:xfrm>
            <a:off x="8111827" y="2212596"/>
            <a:ext cx="326127" cy="33515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5" name="矩形 34"/>
          <p:cNvSpPr/>
          <p:nvPr/>
        </p:nvSpPr>
        <p:spPr>
          <a:xfrm>
            <a:off x="7595469" y="4971673"/>
            <a:ext cx="439198" cy="54115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椭圆 35"/>
          <p:cNvSpPr/>
          <p:nvPr/>
        </p:nvSpPr>
        <p:spPr>
          <a:xfrm>
            <a:off x="1545786" y="205152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37" name="椭圆 36"/>
          <p:cNvSpPr/>
          <p:nvPr/>
        </p:nvSpPr>
        <p:spPr>
          <a:xfrm>
            <a:off x="6482645" y="180732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cxnSp>
        <p:nvCxnSpPr>
          <p:cNvPr id="38" name="肘形连接符 37"/>
          <p:cNvCxnSpPr>
            <a:stCxn id="33" idx="0"/>
            <a:endCxn id="37" idx="6"/>
          </p:cNvCxnSpPr>
          <p:nvPr/>
        </p:nvCxnSpPr>
        <p:spPr>
          <a:xfrm rot="16200000" flipV="1">
            <a:off x="6715291" y="1998017"/>
            <a:ext cx="273995" cy="174839"/>
          </a:xfrm>
          <a:prstGeom prst="bentConnector2">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39" name="椭圆 38"/>
          <p:cNvSpPr/>
          <p:nvPr/>
        </p:nvSpPr>
        <p:spPr>
          <a:xfrm>
            <a:off x="7002109" y="166621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p:txBody>
      </p:sp>
      <p:sp>
        <p:nvSpPr>
          <p:cNvPr id="40" name="椭圆 39"/>
          <p:cNvSpPr/>
          <p:nvPr/>
        </p:nvSpPr>
        <p:spPr>
          <a:xfrm>
            <a:off x="8301781" y="205152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p:txBody>
      </p:sp>
      <p:pic>
        <p:nvPicPr>
          <p:cNvPr id="41" name="图片 4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55649" y="5122605"/>
            <a:ext cx="341981" cy="343609"/>
          </a:xfrm>
          <a:prstGeom prst="rect">
            <a:avLst/>
          </a:prstGeom>
        </p:spPr>
      </p:pic>
      <p:sp>
        <p:nvSpPr>
          <p:cNvPr id="42" name="椭圆 41"/>
          <p:cNvSpPr/>
          <p:nvPr/>
        </p:nvSpPr>
        <p:spPr>
          <a:xfrm>
            <a:off x="7373426" y="490646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959005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Game over-2</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1299105771"/>
              </p:ext>
            </p:extLst>
          </p:nvPr>
        </p:nvGraphicFramePr>
        <p:xfrm>
          <a:off x="8869339" y="1074420"/>
          <a:ext cx="3053371" cy="1297936"/>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此时设备为“空闲”状态。</a:t>
                      </a:r>
                      <a:endParaRPr lang="en-US" altLang="zh-CN" sz="100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微软雅黑" panose="020B0503020204020204" pitchFamily="34" charset="-122"/>
                        </a:rPr>
                        <a:t>Now this device is “Free” status</a:t>
                      </a:r>
                      <a:r>
                        <a:rPr lang="zh-CN" altLang="en-US" sz="1000" baseline="0" dirty="0">
                          <a:latin typeface="微软雅黑" panose="020B0503020204020204" pitchFamily="34" charset="-122"/>
                          <a:ea typeface="微软雅黑" panose="020B0503020204020204" pitchFamily="34" charset="-122"/>
                        </a:rPr>
                        <a:t>（</a:t>
                      </a:r>
                      <a:r>
                        <a:rPr lang="en-US" altLang="zh-CN" sz="1000" baseline="0" dirty="0">
                          <a:latin typeface="微软雅黑" panose="020B0503020204020204" pitchFamily="34" charset="-122"/>
                          <a:ea typeface="微软雅黑" panose="020B0503020204020204" pitchFamily="34" charset="-122"/>
                        </a:rPr>
                        <a:t>Green</a:t>
                      </a:r>
                      <a:r>
                        <a:rPr lang="zh-CN" altLang="en-US" sz="1000" baseline="0" dirty="0">
                          <a:latin typeface="微软雅黑" panose="020B0503020204020204" pitchFamily="34" charset="-122"/>
                          <a:ea typeface="微软雅黑" panose="020B0503020204020204" pitchFamily="34" charset="-122"/>
                        </a:rPr>
                        <a: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若用户想再体验一次次游戏，只需点击“</a:t>
                      </a:r>
                      <a:r>
                        <a:rPr lang="en-US" altLang="zh-CN" sz="1000" dirty="0">
                          <a:latin typeface="微软雅黑" panose="020B0503020204020204" pitchFamily="34" charset="-122"/>
                          <a:ea typeface="微软雅黑" panose="020B0503020204020204" pitchFamily="34" charset="-122"/>
                        </a:rPr>
                        <a:t>Play</a:t>
                      </a:r>
                      <a:r>
                        <a:rPr lang="zh-CN" altLang="en-US" sz="1000" dirty="0">
                          <a:latin typeface="微软雅黑" panose="020B0503020204020204" pitchFamily="34" charset="-122"/>
                          <a:ea typeface="微软雅黑" panose="020B0503020204020204" pitchFamily="34" charset="-122"/>
                        </a:rPr>
                        <a:t>”按钮即可</a:t>
                      </a:r>
                      <a:endParaRPr lang="en-US" altLang="zh-CN" sz="1000" dirty="0">
                        <a:latin typeface="微软雅黑" panose="020B0503020204020204" pitchFamily="34" charset="-122"/>
                        <a:ea typeface="微软雅黑" panose="020B0503020204020204" pitchFamily="34" charset="-122"/>
                      </a:endParaRPr>
                    </a:p>
                    <a:p>
                      <a:r>
                        <a:rPr lang="en-US" altLang="zh-CN" sz="1000" baseline="0" dirty="0">
                          <a:latin typeface="微软雅黑" panose="020B0503020204020204" pitchFamily="34" charset="-122"/>
                          <a:ea typeface="微软雅黑" panose="020B0503020204020204" pitchFamily="34" charset="-122"/>
                        </a:rPr>
                        <a:t>If member wants to play again, Only need to click this “Play” button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70313240"/>
                  </a:ext>
                </a:extLst>
              </a:tr>
            </a:tbl>
          </a:graphicData>
        </a:graphic>
      </p:graphicFrame>
      <p:grpSp>
        <p:nvGrpSpPr>
          <p:cNvPr id="53" name="组合 52"/>
          <p:cNvGrpSpPr/>
          <p:nvPr/>
        </p:nvGrpSpPr>
        <p:grpSpPr>
          <a:xfrm>
            <a:off x="334347" y="1074420"/>
            <a:ext cx="7925628" cy="4953518"/>
            <a:chOff x="334347" y="1074420"/>
            <a:chExt cx="7925628" cy="4953518"/>
          </a:xfrm>
        </p:grpSpPr>
        <p:pic>
          <p:nvPicPr>
            <p:cNvPr id="60" name="图片 5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61" name="矩形 60"/>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2" name="矩形 61"/>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63" name="矩形 62"/>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64" name="矩形 63"/>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5" name="矩形 64"/>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66" name="图片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67" name="矩形 66"/>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grpSp>
          <p:nvGrpSpPr>
            <p:cNvPr id="68" name="组合 67"/>
            <p:cNvGrpSpPr/>
            <p:nvPr/>
          </p:nvGrpSpPr>
          <p:grpSpPr>
            <a:xfrm>
              <a:off x="7054201" y="2135390"/>
              <a:ext cx="816746" cy="893336"/>
              <a:chOff x="5359606" y="2405848"/>
              <a:chExt cx="1103264" cy="1225119"/>
            </a:xfrm>
          </p:grpSpPr>
          <p:sp>
            <p:nvSpPr>
              <p:cNvPr id="69" name="矩形 68"/>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0" name="图片 6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71" name="矩形 70"/>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sp>
        <p:nvSpPr>
          <p:cNvPr id="26" name="矩形 25"/>
          <p:cNvSpPr/>
          <p:nvPr/>
        </p:nvSpPr>
        <p:spPr>
          <a:xfrm>
            <a:off x="5751035" y="2525804"/>
            <a:ext cx="795871"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微软雅黑" panose="020B0503020204020204" pitchFamily="34" charset="-122"/>
                <a:ea typeface="微软雅黑" panose="020B0503020204020204" pitchFamily="34" charset="-122"/>
              </a:rPr>
              <a:t>Play</a:t>
            </a:r>
            <a:endParaRPr lang="zh-CN" altLang="en-US" sz="1050" dirty="0">
              <a:latin typeface="微软雅黑" panose="020B0503020204020204" pitchFamily="34" charset="-122"/>
              <a:ea typeface="微软雅黑" panose="020B0503020204020204" pitchFamily="34" charset="-122"/>
            </a:endParaRPr>
          </a:p>
        </p:txBody>
      </p:sp>
      <p:sp>
        <p:nvSpPr>
          <p:cNvPr id="28" name="矩形 27"/>
          <p:cNvSpPr/>
          <p:nvPr/>
        </p:nvSpPr>
        <p:spPr>
          <a:xfrm>
            <a:off x="5682802" y="2453366"/>
            <a:ext cx="929493" cy="4202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椭圆 28"/>
          <p:cNvSpPr/>
          <p:nvPr/>
        </p:nvSpPr>
        <p:spPr>
          <a:xfrm>
            <a:off x="6526968" y="224235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27" name="矩形 26"/>
          <p:cNvSpPr/>
          <p:nvPr/>
        </p:nvSpPr>
        <p:spPr>
          <a:xfrm>
            <a:off x="6893928" y="1971555"/>
            <a:ext cx="1076864" cy="11309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椭圆 29"/>
          <p:cNvSpPr/>
          <p:nvPr/>
        </p:nvSpPr>
        <p:spPr>
          <a:xfrm>
            <a:off x="6783062" y="180875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grpSp>
        <p:nvGrpSpPr>
          <p:cNvPr id="31" name="组合 30"/>
          <p:cNvGrpSpPr/>
          <p:nvPr/>
        </p:nvGrpSpPr>
        <p:grpSpPr>
          <a:xfrm>
            <a:off x="6896873" y="3468104"/>
            <a:ext cx="1213257" cy="1816206"/>
            <a:chOff x="6896873" y="3468104"/>
            <a:chExt cx="1213257" cy="1816206"/>
          </a:xfrm>
        </p:grpSpPr>
        <p:sp>
          <p:nvSpPr>
            <p:cNvPr id="32" name="矩形 31"/>
            <p:cNvSpPr/>
            <p:nvPr/>
          </p:nvSpPr>
          <p:spPr>
            <a:xfrm>
              <a:off x="6939964"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grpSp>
          <p:nvGrpSpPr>
            <p:cNvPr id="33" name="组合 32"/>
            <p:cNvGrpSpPr/>
            <p:nvPr/>
          </p:nvGrpSpPr>
          <p:grpSpPr>
            <a:xfrm>
              <a:off x="6896873" y="3468104"/>
              <a:ext cx="1213257" cy="1391043"/>
              <a:chOff x="507409" y="3960917"/>
              <a:chExt cx="1213257" cy="1391043"/>
            </a:xfrm>
          </p:grpSpPr>
          <p:sp>
            <p:nvSpPr>
              <p:cNvPr id="34" name="椭圆 33"/>
              <p:cNvSpPr/>
              <p:nvPr/>
            </p:nvSpPr>
            <p:spPr>
              <a:xfrm>
                <a:off x="841442" y="3960917"/>
                <a:ext cx="517225" cy="51722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5" name="图片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275" y="4004354"/>
                <a:ext cx="330457" cy="409580"/>
              </a:xfrm>
              <a:prstGeom prst="rect">
                <a:avLst/>
              </a:prstGeom>
            </p:spPr>
          </p:pic>
          <p:sp>
            <p:nvSpPr>
              <p:cNvPr id="36" name="矩形 35"/>
              <p:cNvSpPr/>
              <p:nvPr/>
            </p:nvSpPr>
            <p:spPr>
              <a:xfrm>
                <a:off x="507409" y="4583742"/>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Username</a:t>
                </a:r>
                <a:endParaRPr lang="zh-CN" altLang="en-US" sz="1000" dirty="0">
                  <a:latin typeface="微软雅黑" panose="020B0503020204020204" pitchFamily="34" charset="-122"/>
                  <a:ea typeface="微软雅黑" panose="020B0503020204020204" pitchFamily="34" charset="-122"/>
                </a:endParaRPr>
              </a:p>
            </p:txBody>
          </p:sp>
          <p:sp>
            <p:nvSpPr>
              <p:cNvPr id="37" name="矩形 36"/>
              <p:cNvSpPr/>
              <p:nvPr/>
            </p:nvSpPr>
            <p:spPr>
              <a:xfrm>
                <a:off x="534160" y="4819721"/>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atin typeface="微软雅黑" panose="020B0503020204020204" pitchFamily="34" charset="-122"/>
                    <a:ea typeface="微软雅黑" panose="020B0503020204020204" pitchFamily="34" charset="-122"/>
                  </a:rPr>
                  <a:t>Integration</a:t>
                </a:r>
                <a:endParaRPr lang="zh-CN" altLang="en-US" sz="1000" dirty="0">
                  <a:latin typeface="微软雅黑" panose="020B0503020204020204" pitchFamily="34" charset="-122"/>
                  <a:ea typeface="微软雅黑" panose="020B0503020204020204" pitchFamily="34" charset="-122"/>
                </a:endParaRPr>
              </a:p>
            </p:txBody>
          </p:sp>
          <p:sp>
            <p:nvSpPr>
              <p:cNvPr id="38" name="矩形 37"/>
              <p:cNvSpPr/>
              <p:nvPr/>
            </p:nvSpPr>
            <p:spPr>
              <a:xfrm>
                <a:off x="761928" y="5140975"/>
                <a:ext cx="730969" cy="21098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Log out</a:t>
                </a:r>
                <a:endParaRPr lang="zh-CN" altLang="en-US" sz="1100" dirty="0">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5915039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6" y="1042905"/>
            <a:ext cx="8358340" cy="5224725"/>
          </a:xfrm>
          <a:prstGeom prst="rect">
            <a:avLst/>
          </a:prstGeom>
        </p:spPr>
      </p:pic>
      <p:sp>
        <p:nvSpPr>
          <p:cNvPr id="2" name="标题 1"/>
          <p:cNvSpPr>
            <a:spLocks noGrp="1"/>
          </p:cNvSpPr>
          <p:nvPr>
            <p:ph type="title"/>
          </p:nvPr>
        </p:nvSpPr>
        <p:spPr/>
        <p:txBody>
          <a:bodyPr/>
          <a:lstStyle/>
          <a:p>
            <a:r>
              <a:rPr lang="en-US" altLang="zh-CN" dirty="0"/>
              <a:t>Settings-1</a:t>
            </a:r>
            <a:endParaRPr lang="zh-CN" altLang="en-US" dirty="0"/>
          </a:p>
        </p:txBody>
      </p:sp>
      <p:graphicFrame>
        <p:nvGraphicFramePr>
          <p:cNvPr id="4" name="표 26"/>
          <p:cNvGraphicFramePr>
            <a:graphicFrameLocks noGrp="1"/>
          </p:cNvGraphicFramePr>
          <p:nvPr>
            <p:extLst>
              <p:ext uri="{D42A27DB-BD31-4B8C-83A1-F6EECF244321}">
                <p14:modId xmlns:p14="http://schemas.microsoft.com/office/powerpoint/2010/main" val="3761775363"/>
              </p:ext>
            </p:extLst>
          </p:nvPr>
        </p:nvGraphicFramePr>
        <p:xfrm>
          <a:off x="8880628" y="1042905"/>
          <a:ext cx="2916260" cy="768772"/>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点击“设置”按钮，进入设置页面</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Click</a:t>
                      </a:r>
                      <a:r>
                        <a:rPr lang="en-US" altLang="ko-KR" sz="1000" baseline="0" dirty="0">
                          <a:latin typeface="微软雅黑" panose="020B0503020204020204" pitchFamily="34" charset="-122"/>
                          <a:ea typeface="微软雅黑" panose="020B0503020204020204" pitchFamily="34" charset="-122"/>
                        </a:rPr>
                        <a:t> “Settings” button, enter settings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2" name="矩形 11"/>
          <p:cNvSpPr/>
          <p:nvPr/>
        </p:nvSpPr>
        <p:spPr>
          <a:xfrm>
            <a:off x="7649042" y="1240408"/>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8025413" y="1132092"/>
            <a:ext cx="523783" cy="5991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7880694" y="158468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47" name="矩形 46"/>
          <p:cNvSpPr/>
          <p:nvPr/>
        </p:nvSpPr>
        <p:spPr>
          <a:xfrm>
            <a:off x="2142750" y="1922041"/>
            <a:ext cx="1213771"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t>Game</a:t>
            </a:r>
            <a:endParaRPr lang="zh-CN" altLang="en-US" b="1" dirty="0"/>
          </a:p>
        </p:txBody>
      </p:sp>
      <p:sp>
        <p:nvSpPr>
          <p:cNvPr id="5" name="矩形 4"/>
          <p:cNvSpPr/>
          <p:nvPr/>
        </p:nvSpPr>
        <p:spPr>
          <a:xfrm>
            <a:off x="7097086" y="5041783"/>
            <a:ext cx="924719" cy="48656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8" name="图片 3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49042" y="5184736"/>
            <a:ext cx="341981" cy="343609"/>
          </a:xfrm>
          <a:prstGeom prst="rect">
            <a:avLst/>
          </a:prstGeom>
        </p:spPr>
      </p:pic>
    </p:spTree>
    <p:extLst>
      <p:ext uri="{BB962C8B-B14F-4D97-AF65-F5344CB8AC3E}">
        <p14:creationId xmlns:p14="http://schemas.microsoft.com/office/powerpoint/2010/main" val="25997884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035"/>
            <a:ext cx="8375162" cy="5234477"/>
          </a:xfrm>
          <a:prstGeom prst="rect">
            <a:avLst/>
          </a:prstGeom>
        </p:spPr>
      </p:pic>
      <p:sp>
        <p:nvSpPr>
          <p:cNvPr id="2" name="标题 1"/>
          <p:cNvSpPr>
            <a:spLocks noGrp="1"/>
          </p:cNvSpPr>
          <p:nvPr>
            <p:ph type="title"/>
          </p:nvPr>
        </p:nvSpPr>
        <p:spPr/>
        <p:txBody>
          <a:bodyPr/>
          <a:lstStyle/>
          <a:p>
            <a:r>
              <a:rPr lang="en-US" altLang="zh-CN" dirty="0"/>
              <a:t>Settings-2</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4049134639"/>
              </p:ext>
            </p:extLst>
          </p:nvPr>
        </p:nvGraphicFramePr>
        <p:xfrm>
          <a:off x="8880629" y="1042036"/>
          <a:ext cx="2916260" cy="616372"/>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设置列表</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Settings list</a:t>
                      </a:r>
                      <a:endParaRPr lang="ko-KR" altLang="en-US" sz="1000" dirty="0"/>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1" name="矩形 10"/>
          <p:cNvSpPr/>
          <p:nvPr/>
        </p:nvSpPr>
        <p:spPr>
          <a:xfrm>
            <a:off x="681997" y="1617409"/>
            <a:ext cx="5754313" cy="408372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286320" y="90092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4" name="文本框 3"/>
          <p:cNvSpPr txBox="1"/>
          <p:nvPr/>
        </p:nvSpPr>
        <p:spPr>
          <a:xfrm>
            <a:off x="6622742" y="3133817"/>
            <a:ext cx="646331" cy="230832"/>
          </a:xfrm>
          <a:prstGeom prst="rect">
            <a:avLst/>
          </a:prstGeom>
          <a:noFill/>
        </p:spPr>
        <p:txBody>
          <a:bodyPr wrap="none" rtlCol="0">
            <a:spAutoFit/>
          </a:bodyPr>
          <a:lstStyle/>
          <a:p>
            <a:r>
              <a:rPr lang="zh-CN" altLang="en-US" sz="900" dirty="0">
                <a:solidFill>
                  <a:schemeClr val="bg1"/>
                </a:solidFill>
              </a:rPr>
              <a:t>设备管理</a:t>
            </a:r>
          </a:p>
        </p:txBody>
      </p:sp>
      <p:pic>
        <p:nvPicPr>
          <p:cNvPr id="8" name="图片 7"/>
          <p:cNvPicPr>
            <a:picLocks noChangeAspect="1"/>
          </p:cNvPicPr>
          <p:nvPr/>
        </p:nvPicPr>
        <p:blipFill>
          <a:blip r:embed="rId3"/>
          <a:stretch>
            <a:fillRect/>
          </a:stretch>
        </p:blipFill>
        <p:spPr>
          <a:xfrm>
            <a:off x="555969" y="1911302"/>
            <a:ext cx="5871462" cy="3388477"/>
          </a:xfrm>
          <a:prstGeom prst="rect">
            <a:avLst/>
          </a:prstGeom>
        </p:spPr>
      </p:pic>
      <p:sp>
        <p:nvSpPr>
          <p:cNvPr id="6" name="矩形 5"/>
          <p:cNvSpPr/>
          <p:nvPr/>
        </p:nvSpPr>
        <p:spPr>
          <a:xfrm>
            <a:off x="6427432" y="1042034"/>
            <a:ext cx="2282077" cy="49859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261363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035"/>
            <a:ext cx="8375162" cy="5234477"/>
          </a:xfrm>
          <a:prstGeom prst="rect">
            <a:avLst/>
          </a:prstGeom>
        </p:spPr>
      </p:pic>
      <p:sp>
        <p:nvSpPr>
          <p:cNvPr id="2" name="标题 1"/>
          <p:cNvSpPr>
            <a:spLocks noGrp="1"/>
          </p:cNvSpPr>
          <p:nvPr>
            <p:ph type="title"/>
          </p:nvPr>
        </p:nvSpPr>
        <p:spPr/>
        <p:txBody>
          <a:bodyPr/>
          <a:lstStyle/>
          <a:p>
            <a:r>
              <a:rPr lang="en-US" altLang="zh-CN" dirty="0"/>
              <a:t>Settings [Device management]</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3235180766"/>
              </p:ext>
            </p:extLst>
          </p:nvPr>
        </p:nvGraphicFramePr>
        <p:xfrm>
          <a:off x="8880629" y="1042036"/>
          <a:ext cx="2916260" cy="768772"/>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点击“设备管理”，进入设备管理页面</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Click</a:t>
                      </a:r>
                      <a:r>
                        <a:rPr lang="en-US" altLang="ko-KR" sz="1000" baseline="0" dirty="0">
                          <a:latin typeface="微软雅黑" panose="020B0503020204020204" pitchFamily="34" charset="-122"/>
                          <a:ea typeface="微软雅黑" panose="020B0503020204020204" pitchFamily="34" charset="-122"/>
                        </a:rPr>
                        <a:t> “Contact us” to check contact information.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1" name="矩形 10"/>
          <p:cNvSpPr/>
          <p:nvPr/>
        </p:nvSpPr>
        <p:spPr>
          <a:xfrm>
            <a:off x="627798" y="1617409"/>
            <a:ext cx="5808511" cy="43927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343591" y="4166085"/>
            <a:ext cx="1391384" cy="159874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6622742" y="3133817"/>
            <a:ext cx="646331" cy="230832"/>
          </a:xfrm>
          <a:prstGeom prst="rect">
            <a:avLst/>
          </a:prstGeom>
          <a:noFill/>
        </p:spPr>
        <p:txBody>
          <a:bodyPr wrap="none" rtlCol="0">
            <a:spAutoFit/>
          </a:bodyPr>
          <a:lstStyle/>
          <a:p>
            <a:r>
              <a:rPr lang="zh-CN" altLang="en-US" sz="900" dirty="0">
                <a:solidFill>
                  <a:schemeClr val="bg1"/>
                </a:solidFill>
              </a:rPr>
              <a:t>设备管理</a:t>
            </a: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527" y="2393305"/>
            <a:ext cx="5340559" cy="2840982"/>
          </a:xfrm>
          <a:prstGeom prst="rect">
            <a:avLst/>
          </a:prstGeom>
        </p:spPr>
      </p:pic>
      <p:sp>
        <p:nvSpPr>
          <p:cNvPr id="6" name="矩形 5"/>
          <p:cNvSpPr/>
          <p:nvPr/>
        </p:nvSpPr>
        <p:spPr>
          <a:xfrm>
            <a:off x="6427432" y="3063517"/>
            <a:ext cx="2282077" cy="3268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p:nvPicPr>
        <p:blipFill>
          <a:blip r:embed="rId4"/>
          <a:stretch>
            <a:fillRect/>
          </a:stretch>
        </p:blipFill>
        <p:spPr>
          <a:xfrm>
            <a:off x="555969" y="1911302"/>
            <a:ext cx="5871462" cy="3388477"/>
          </a:xfrm>
          <a:prstGeom prst="rect">
            <a:avLst/>
          </a:prstGeom>
        </p:spPr>
      </p:pic>
      <p:sp>
        <p:nvSpPr>
          <p:cNvPr id="7" name="椭圆 6"/>
          <p:cNvSpPr/>
          <p:nvPr/>
        </p:nvSpPr>
        <p:spPr>
          <a:xfrm>
            <a:off x="6286320" y="292240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405289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Device Management</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4104790457"/>
              </p:ext>
            </p:extLst>
          </p:nvPr>
        </p:nvGraphicFramePr>
        <p:xfrm>
          <a:off x="8880629" y="1042036"/>
          <a:ext cx="2916260" cy="5154484"/>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已绑定设备列表</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B</a:t>
                      </a:r>
                      <a:r>
                        <a:rPr lang="en-US" altLang="zh-CN" sz="1000" dirty="0">
                          <a:latin typeface="微软雅黑" panose="020B0503020204020204" pitchFamily="34" charset="-122"/>
                          <a:ea typeface="微软雅黑" panose="020B0503020204020204" pitchFamily="34" charset="-122"/>
                        </a:rPr>
                        <a:t>ound devices</a:t>
                      </a:r>
                      <a:r>
                        <a:rPr lang="en-US" altLang="zh-CN" sz="1000" baseline="0" dirty="0">
                          <a:latin typeface="微软雅黑" panose="020B0503020204020204" pitchFamily="34" charset="-122"/>
                          <a:ea typeface="微软雅黑" panose="020B0503020204020204" pitchFamily="34" charset="-122"/>
                        </a:rPr>
                        <a:t> list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上下滑动</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Swipe</a:t>
                      </a:r>
                      <a:r>
                        <a:rPr lang="en-US" altLang="ko-KR" sz="1000" baseline="0" dirty="0">
                          <a:latin typeface="微软雅黑" panose="020B0503020204020204" pitchFamily="34" charset="-122"/>
                          <a:ea typeface="微软雅黑" panose="020B0503020204020204" pitchFamily="34" charset="-122"/>
                        </a:rPr>
                        <a:t> up to down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8307261"/>
                  </a:ext>
                </a:extLst>
              </a:tr>
              <a:tr h="209550">
                <a:tc>
                  <a:txBody>
                    <a:bodyPr/>
                    <a:lstStyle/>
                    <a:p>
                      <a:r>
                        <a:rPr lang="en-US" altLang="zh-CN" sz="1000" dirty="0">
                          <a:latin typeface="微软雅黑" panose="020B0503020204020204" pitchFamily="34" charset="-122"/>
                          <a:ea typeface="微软雅黑" panose="020B0503020204020204" pitchFamily="34" charset="-122"/>
                        </a:rPr>
                        <a:t>3.</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输入绑定设备的</a:t>
                      </a:r>
                      <a:r>
                        <a:rPr lang="en-US" altLang="zh-CN" sz="1000" dirty="0">
                          <a:latin typeface="微软雅黑" panose="020B0503020204020204" pitchFamily="34" charset="-122"/>
                          <a:ea typeface="微软雅黑" panose="020B0503020204020204" pitchFamily="34" charset="-122"/>
                        </a:rPr>
                        <a:t>IP</a:t>
                      </a:r>
                    </a:p>
                    <a:p>
                      <a:r>
                        <a:rPr lang="en-US" altLang="ko-KR" sz="1000" dirty="0">
                          <a:latin typeface="微软雅黑" panose="020B0503020204020204" pitchFamily="34" charset="-122"/>
                          <a:ea typeface="微软雅黑" panose="020B0503020204020204" pitchFamily="34" charset="-122"/>
                        </a:rPr>
                        <a:t>Enter device PC</a:t>
                      </a:r>
                      <a:r>
                        <a:rPr lang="en-US" altLang="ko-KR" sz="1000" baseline="0" dirty="0">
                          <a:latin typeface="微软雅黑" panose="020B0503020204020204" pitchFamily="34" charset="-122"/>
                          <a:ea typeface="微软雅黑" panose="020B0503020204020204" pitchFamily="34" charset="-122"/>
                        </a:rPr>
                        <a:t> IP</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6425952"/>
                  </a:ext>
                </a:extLst>
              </a:tr>
              <a:tr h="209550">
                <a:tc>
                  <a:txBody>
                    <a:bodyPr/>
                    <a:lstStyle/>
                    <a:p>
                      <a:r>
                        <a:rPr lang="en-US" altLang="zh-CN" sz="1000" dirty="0">
                          <a:latin typeface="微软雅黑" panose="020B0503020204020204" pitchFamily="34" charset="-122"/>
                          <a:ea typeface="微软雅黑" panose="020B0503020204020204" pitchFamily="34" charset="-122"/>
                        </a:rPr>
                        <a:t>4.</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绑定设备名称</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D</a:t>
                      </a:r>
                      <a:r>
                        <a:rPr lang="en-US" altLang="zh-CN" sz="1000" dirty="0">
                          <a:latin typeface="微软雅黑" panose="020B0503020204020204" pitchFamily="34" charset="-122"/>
                          <a:ea typeface="微软雅黑" panose="020B0503020204020204" pitchFamily="34" charset="-122"/>
                        </a:rPr>
                        <a:t>evice rename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7680005"/>
                  </a:ext>
                </a:extLst>
              </a:tr>
              <a:tr h="209550">
                <a:tc>
                  <a:txBody>
                    <a:bodyPr/>
                    <a:lstStyle/>
                    <a:p>
                      <a:r>
                        <a:rPr lang="en-US" altLang="zh-CN" sz="1000" dirty="0">
                          <a:latin typeface="微软雅黑" panose="020B0503020204020204" pitchFamily="34" charset="-122"/>
                          <a:ea typeface="微软雅黑" panose="020B0503020204020204" pitchFamily="34" charset="-122"/>
                        </a:rPr>
                        <a:t>5.</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设备类型</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D</a:t>
                      </a:r>
                      <a:r>
                        <a:rPr lang="en-US" altLang="zh-CN" sz="1000" dirty="0">
                          <a:latin typeface="微软雅黑" panose="020B0503020204020204" pitchFamily="34" charset="-122"/>
                          <a:ea typeface="微软雅黑" panose="020B0503020204020204" pitchFamily="34" charset="-122"/>
                        </a:rPr>
                        <a:t>evice type</a:t>
                      </a: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蛋椅</a:t>
                      </a:r>
                      <a:r>
                        <a:rPr lang="en-US" altLang="zh-CN" sz="1000" dirty="0">
                          <a:latin typeface="微软雅黑" panose="020B0503020204020204" pitchFamily="34" charset="-122"/>
                          <a:ea typeface="微软雅黑" panose="020B0503020204020204" pitchFamily="34" charset="-122"/>
                        </a:rPr>
                        <a:t>Egg chair</a:t>
                      </a: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模拟器</a:t>
                      </a:r>
                      <a:r>
                        <a:rPr lang="en-US" altLang="zh-CN" sz="1000" dirty="0">
                          <a:latin typeface="微软雅黑" panose="020B0503020204020204" pitchFamily="34" charset="-122"/>
                          <a:ea typeface="微软雅黑" panose="020B0503020204020204" pitchFamily="34" charset="-122"/>
                        </a:rPr>
                        <a:t>Simulator</a:t>
                      </a:r>
                    </a:p>
                    <a:p>
                      <a:pPr marL="171450" indent="-171450">
                        <a:buFont typeface="Wingdings" panose="05000000000000000000" pitchFamily="2" charset="2"/>
                        <a:buChar char="Ø"/>
                      </a:pPr>
                      <a:r>
                        <a:rPr lang="en-US" altLang="zh-CN" sz="1000" dirty="0">
                          <a:latin typeface="微软雅黑" panose="020B0503020204020204" pitchFamily="34" charset="-122"/>
                          <a:ea typeface="微软雅黑" panose="020B0503020204020204" pitchFamily="34" charset="-122"/>
                        </a:rPr>
                        <a: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12526557"/>
                  </a:ext>
                </a:extLst>
              </a:tr>
              <a:tr h="209550">
                <a:tc>
                  <a:txBody>
                    <a:bodyPr/>
                    <a:lstStyle/>
                    <a:p>
                      <a:r>
                        <a:rPr lang="en-US" altLang="zh-CN" sz="1000" dirty="0">
                          <a:latin typeface="微软雅黑" panose="020B0503020204020204" pitchFamily="34" charset="-122"/>
                          <a:ea typeface="微软雅黑" panose="020B0503020204020204" pitchFamily="34" charset="-122"/>
                        </a:rPr>
                        <a:t>6.</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设备状态</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D</a:t>
                      </a:r>
                      <a:r>
                        <a:rPr lang="en-US" altLang="zh-CN" sz="1000" dirty="0">
                          <a:latin typeface="微软雅黑" panose="020B0503020204020204" pitchFamily="34" charset="-122"/>
                          <a:ea typeface="微软雅黑" panose="020B0503020204020204" pitchFamily="34" charset="-122"/>
                        </a:rPr>
                        <a:t>evice Status</a:t>
                      </a: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正常</a:t>
                      </a:r>
                      <a:r>
                        <a:rPr lang="en-US" altLang="zh-CN" sz="1000" dirty="0">
                          <a:latin typeface="微软雅黑" panose="020B0503020204020204" pitchFamily="34" charset="-122"/>
                          <a:ea typeface="微软雅黑" panose="020B0503020204020204" pitchFamily="34" charset="-122"/>
                        </a:rPr>
                        <a:t>Normal</a:t>
                      </a: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停用</a:t>
                      </a:r>
                      <a:r>
                        <a:rPr lang="en-US" altLang="zh-CN" sz="1000" dirty="0">
                          <a:latin typeface="微软雅黑" panose="020B0503020204020204" pitchFamily="34" charset="-122"/>
                          <a:ea typeface="微软雅黑" panose="020B0503020204020204" pitchFamily="34" charset="-122"/>
                        </a:rPr>
                        <a:t>Disable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4800059"/>
                  </a:ext>
                </a:extLst>
              </a:tr>
              <a:tr h="209550">
                <a:tc>
                  <a:txBody>
                    <a:bodyPr/>
                    <a:lstStyle/>
                    <a:p>
                      <a:r>
                        <a:rPr lang="en-US" altLang="zh-CN" sz="1000" dirty="0">
                          <a:latin typeface="微软雅黑" panose="020B0503020204020204" pitchFamily="34" charset="-122"/>
                          <a:ea typeface="微软雅黑" panose="020B0503020204020204" pitchFamily="34" charset="-122"/>
                        </a:rPr>
                        <a:t>7.</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绑定信息预览</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B</a:t>
                      </a:r>
                      <a:r>
                        <a:rPr lang="en-US" altLang="zh-CN" sz="1000" dirty="0">
                          <a:latin typeface="微软雅黑" panose="020B0503020204020204" pitchFamily="34" charset="-122"/>
                          <a:ea typeface="微软雅黑" panose="020B0503020204020204" pitchFamily="34" charset="-122"/>
                        </a:rPr>
                        <a:t>anding Preview</a:t>
                      </a:r>
                      <a:endParaRPr lang="ko-KR" altLang="en-US" sz="1000" dirty="0">
                        <a:latin typeface="微软雅黑" panose="020B0503020204020204" pitchFamily="34" charset="-122"/>
                      </a:endParaRP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设备图标</a:t>
                      </a:r>
                      <a:r>
                        <a:rPr lang="en-US" altLang="ko-KR" sz="1000" dirty="0">
                          <a:latin typeface="微软雅黑" panose="020B0503020204020204" pitchFamily="34" charset="-122"/>
                          <a:ea typeface="微软雅黑" panose="020B0503020204020204" pitchFamily="34" charset="-122"/>
                        </a:rPr>
                        <a:t>D</a:t>
                      </a:r>
                      <a:r>
                        <a:rPr lang="en-US" altLang="zh-CN" sz="1000" dirty="0">
                          <a:latin typeface="微软雅黑" panose="020B0503020204020204" pitchFamily="34" charset="-122"/>
                          <a:ea typeface="微软雅黑" panose="020B0503020204020204" pitchFamily="34" charset="-122"/>
                        </a:rPr>
                        <a:t>evice icon</a:t>
                      </a: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设备名称</a:t>
                      </a:r>
                      <a:r>
                        <a:rPr lang="en-US" altLang="ko-KR" sz="1000" dirty="0">
                          <a:latin typeface="微软雅黑" panose="020B0503020204020204" pitchFamily="34" charset="-122"/>
                          <a:ea typeface="微软雅黑" panose="020B0503020204020204" pitchFamily="34" charset="-122"/>
                        </a:rPr>
                        <a:t>D</a:t>
                      </a:r>
                      <a:r>
                        <a:rPr lang="en-US" altLang="zh-CN" sz="1000" dirty="0">
                          <a:latin typeface="微软雅黑" panose="020B0503020204020204" pitchFamily="34" charset="-122"/>
                          <a:ea typeface="微软雅黑" panose="020B0503020204020204" pitchFamily="34" charset="-122"/>
                        </a:rPr>
                        <a:t>evice name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6226027"/>
                  </a:ext>
                </a:extLst>
              </a:tr>
              <a:tr h="209550">
                <a:tc>
                  <a:txBody>
                    <a:bodyPr/>
                    <a:lstStyle/>
                    <a:p>
                      <a:r>
                        <a:rPr lang="en-US" altLang="ko-KR" sz="1000" dirty="0">
                          <a:latin typeface="微软雅黑" panose="020B0503020204020204" pitchFamily="34" charset="-122"/>
                          <a:ea typeface="微软雅黑" panose="020B0503020204020204" pitchFamily="34" charset="-122"/>
                        </a:rPr>
                        <a:t>8.</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marL="0" indent="0">
                        <a:buFont typeface="Wingdings" panose="05000000000000000000" pitchFamily="2" charset="2"/>
                        <a:buNone/>
                      </a:pPr>
                      <a:r>
                        <a:rPr lang="zh-CN" altLang="en-US" sz="1000" dirty="0">
                          <a:latin typeface="微软雅黑" panose="020B0503020204020204" pitchFamily="34" charset="-122"/>
                          <a:ea typeface="微软雅黑" panose="020B0503020204020204" pitchFamily="34" charset="-122"/>
                        </a:rPr>
                        <a:t>测试按钮，点击测试按钮，检测当前输入的绑定信息是否有误</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rPr>
                        <a:t>T</a:t>
                      </a:r>
                      <a:r>
                        <a:rPr lang="en-US" altLang="zh-CN" sz="1000" dirty="0">
                          <a:latin typeface="微软雅黑" panose="020B0503020204020204" pitchFamily="34" charset="-122"/>
                        </a:rPr>
                        <a:t>est button</a:t>
                      </a:r>
                      <a:r>
                        <a:rPr lang="zh-CN" altLang="en-US" sz="1000" dirty="0">
                          <a:latin typeface="微软雅黑" panose="020B0503020204020204" pitchFamily="34" charset="-122"/>
                        </a:rPr>
                        <a:t>，</a:t>
                      </a:r>
                      <a:r>
                        <a:rPr lang="en-US" altLang="zh-CN" sz="1000" dirty="0">
                          <a:latin typeface="微软雅黑" panose="020B0503020204020204" pitchFamily="34" charset="-122"/>
                        </a:rPr>
                        <a:t>Click it</a:t>
                      </a:r>
                      <a:r>
                        <a:rPr lang="en-US" altLang="zh-CN" sz="1000" baseline="0" dirty="0">
                          <a:latin typeface="微软雅黑" panose="020B0503020204020204" pitchFamily="34" charset="-122"/>
                        </a:rPr>
                        <a:t> to check the enter or select info is right or not.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3609508"/>
                  </a:ext>
                </a:extLst>
              </a:tr>
              <a:tr h="209550">
                <a:tc>
                  <a:txBody>
                    <a:bodyPr/>
                    <a:lstStyle/>
                    <a:p>
                      <a:r>
                        <a:rPr lang="en-US" altLang="zh-CN" sz="1000" dirty="0">
                          <a:latin typeface="微软雅黑" panose="020B0503020204020204" pitchFamily="34" charset="-122"/>
                          <a:ea typeface="微软雅黑" panose="020B0503020204020204" pitchFamily="34" charset="-122"/>
                        </a:rPr>
                        <a:t>9.</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点击“绑定”按钮，设备与前端控制器绑定</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a:t>
                      </a:r>
                      <a:r>
                        <a:rPr lang="en-US" altLang="zh-CN" sz="1000" dirty="0">
                          <a:latin typeface="微软雅黑" panose="020B0503020204020204" pitchFamily="34" charset="-122"/>
                          <a:ea typeface="微软雅黑" panose="020B0503020204020204" pitchFamily="34" charset="-122"/>
                        </a:rPr>
                        <a:t>lick </a:t>
                      </a:r>
                      <a:r>
                        <a:rPr lang="zh-CN" altLang="en-US" sz="1000" dirty="0">
                          <a:latin typeface="微软雅黑" panose="020B0503020204020204" pitchFamily="34" charset="-122"/>
                          <a:ea typeface="微软雅黑" panose="020B0503020204020204" pitchFamily="34" charset="-122"/>
                        </a:rPr>
                        <a:t>“</a:t>
                      </a:r>
                      <a:r>
                        <a:rPr lang="en-US" altLang="zh-CN" sz="1000" dirty="0">
                          <a:latin typeface="微软雅黑" panose="020B0503020204020204" pitchFamily="34" charset="-122"/>
                          <a:ea typeface="微软雅黑" panose="020B0503020204020204" pitchFamily="34" charset="-122"/>
                        </a:rPr>
                        <a:t>Bind</a:t>
                      </a:r>
                      <a:r>
                        <a:rPr lang="zh-CN" altLang="en-US" sz="1000" dirty="0">
                          <a:latin typeface="微软雅黑" panose="020B0503020204020204" pitchFamily="34" charset="-122"/>
                          <a:ea typeface="微软雅黑" panose="020B0503020204020204" pitchFamily="34" charset="-122"/>
                        </a:rPr>
                        <a:t>” </a:t>
                      </a:r>
                      <a:r>
                        <a:rPr lang="en-US" altLang="zh-CN" sz="1000" dirty="0">
                          <a:latin typeface="微软雅黑" panose="020B0503020204020204" pitchFamily="34" charset="-122"/>
                          <a:ea typeface="微软雅黑" panose="020B0503020204020204" pitchFamily="34" charset="-122"/>
                        </a:rPr>
                        <a:t>button</a:t>
                      </a:r>
                      <a:r>
                        <a:rPr lang="zh-CN" altLang="en-US" sz="1000" dirty="0">
                          <a:latin typeface="微软雅黑" panose="020B0503020204020204" pitchFamily="34" charset="-122"/>
                          <a:ea typeface="微软雅黑" panose="020B0503020204020204" pitchFamily="34" charset="-122"/>
                        </a:rPr>
                        <a:t>， </a:t>
                      </a:r>
                      <a:r>
                        <a:rPr lang="en-US" altLang="zh-CN" sz="1000" dirty="0">
                          <a:latin typeface="微软雅黑" panose="020B0503020204020204" pitchFamily="34" charset="-122"/>
                          <a:ea typeface="微软雅黑" panose="020B0503020204020204" pitchFamily="34" charset="-122"/>
                        </a:rPr>
                        <a:t>the device</a:t>
                      </a:r>
                      <a:r>
                        <a:rPr lang="en-US" altLang="zh-CN" sz="1000" baseline="0" dirty="0">
                          <a:latin typeface="微软雅黑" panose="020B0503020204020204" pitchFamily="34" charset="-122"/>
                          <a:ea typeface="微软雅黑" panose="020B0503020204020204" pitchFamily="34" charset="-122"/>
                        </a:rPr>
                        <a:t> binding with control panel.</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14405525"/>
                  </a:ext>
                </a:extLst>
              </a:tr>
            </a:tbl>
          </a:graphicData>
        </a:graphic>
      </p:graphicFrame>
      <p:grpSp>
        <p:nvGrpSpPr>
          <p:cNvPr id="14" name="组合 13"/>
          <p:cNvGrpSpPr/>
          <p:nvPr/>
        </p:nvGrpSpPr>
        <p:grpSpPr>
          <a:xfrm>
            <a:off x="334347" y="1042905"/>
            <a:ext cx="8359569" cy="5224730"/>
            <a:chOff x="334347" y="1042905"/>
            <a:chExt cx="8359569" cy="5224730"/>
          </a:xfrm>
        </p:grpSpPr>
        <p:pic>
          <p:nvPicPr>
            <p:cNvPr id="15" name="图片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a:ln>
              <a:noFill/>
            </a:ln>
          </p:spPr>
        </p:pic>
        <p:sp>
          <p:nvSpPr>
            <p:cNvPr id="17" name="矩形 16"/>
            <p:cNvSpPr/>
            <p:nvPr/>
          </p:nvSpPr>
          <p:spPr>
            <a:xfrm>
              <a:off x="577050" y="1584688"/>
              <a:ext cx="8116866" cy="42302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矩形 17"/>
            <p:cNvSpPr/>
            <p:nvPr/>
          </p:nvSpPr>
          <p:spPr>
            <a:xfrm>
              <a:off x="681997" y="1584688"/>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t>Device Mgt.</a:t>
              </a:r>
              <a:endParaRPr lang="zh-CN" altLang="en-US" b="1" dirty="0"/>
            </a:p>
          </p:txBody>
        </p:sp>
      </p:grpSp>
      <p:sp>
        <p:nvSpPr>
          <p:cNvPr id="19" name="矩形 18"/>
          <p:cNvSpPr/>
          <p:nvPr/>
        </p:nvSpPr>
        <p:spPr>
          <a:xfrm>
            <a:off x="681997" y="2126471"/>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Bound Devices</a:t>
            </a:r>
            <a:endParaRPr lang="zh-CN" altLang="en-US" sz="1400" dirty="0"/>
          </a:p>
        </p:txBody>
      </p:sp>
      <p:grpSp>
        <p:nvGrpSpPr>
          <p:cNvPr id="4" name="组合 3"/>
          <p:cNvGrpSpPr/>
          <p:nvPr/>
        </p:nvGrpSpPr>
        <p:grpSpPr>
          <a:xfrm>
            <a:off x="782552" y="2503502"/>
            <a:ext cx="1103264" cy="1225119"/>
            <a:chOff x="782552" y="2503502"/>
            <a:chExt cx="1103264" cy="1225119"/>
          </a:xfrm>
        </p:grpSpPr>
        <p:sp>
          <p:nvSpPr>
            <p:cNvPr id="20" name="矩形 19"/>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22" name="矩形 21"/>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1</a:t>
              </a:r>
              <a:endParaRPr lang="zh-CN" altLang="en-US" sz="1600" dirty="0">
                <a:solidFill>
                  <a:schemeClr val="bg1"/>
                </a:solidFill>
              </a:endParaRPr>
            </a:p>
          </p:txBody>
        </p:sp>
      </p:grpSp>
      <p:grpSp>
        <p:nvGrpSpPr>
          <p:cNvPr id="23" name="组合 22"/>
          <p:cNvGrpSpPr/>
          <p:nvPr/>
        </p:nvGrpSpPr>
        <p:grpSpPr>
          <a:xfrm>
            <a:off x="2091318" y="2503502"/>
            <a:ext cx="1103264" cy="1225119"/>
            <a:chOff x="782552" y="2503502"/>
            <a:chExt cx="1103264" cy="1225119"/>
          </a:xfrm>
        </p:grpSpPr>
        <p:sp>
          <p:nvSpPr>
            <p:cNvPr id="24" name="矩形 23"/>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26" name="矩形 25"/>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2</a:t>
              </a:r>
              <a:endParaRPr lang="zh-CN" altLang="en-US" sz="1600" dirty="0">
                <a:solidFill>
                  <a:schemeClr val="bg1"/>
                </a:solidFill>
              </a:endParaRPr>
            </a:p>
          </p:txBody>
        </p:sp>
      </p:grpSp>
      <p:grpSp>
        <p:nvGrpSpPr>
          <p:cNvPr id="27" name="组合 26"/>
          <p:cNvGrpSpPr/>
          <p:nvPr/>
        </p:nvGrpSpPr>
        <p:grpSpPr>
          <a:xfrm>
            <a:off x="791430" y="3953444"/>
            <a:ext cx="1103264" cy="1225119"/>
            <a:chOff x="782552" y="2503502"/>
            <a:chExt cx="1103264" cy="1225119"/>
          </a:xfrm>
        </p:grpSpPr>
        <p:sp>
          <p:nvSpPr>
            <p:cNvPr id="28" name="矩形 27"/>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30" name="矩形 29"/>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3</a:t>
              </a:r>
              <a:endParaRPr lang="zh-CN" altLang="en-US" sz="1600" dirty="0">
                <a:solidFill>
                  <a:schemeClr val="bg1"/>
                </a:solidFill>
              </a:endParaRPr>
            </a:p>
          </p:txBody>
        </p:sp>
      </p:grpSp>
      <p:grpSp>
        <p:nvGrpSpPr>
          <p:cNvPr id="31" name="组合 30"/>
          <p:cNvGrpSpPr/>
          <p:nvPr/>
        </p:nvGrpSpPr>
        <p:grpSpPr>
          <a:xfrm>
            <a:off x="2091318" y="3953444"/>
            <a:ext cx="1103264" cy="1225119"/>
            <a:chOff x="782552" y="2503502"/>
            <a:chExt cx="1103264" cy="1225119"/>
          </a:xfrm>
        </p:grpSpPr>
        <p:sp>
          <p:nvSpPr>
            <p:cNvPr id="32" name="矩形 31"/>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34" name="矩形 33"/>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4</a:t>
              </a:r>
              <a:endParaRPr lang="zh-CN" altLang="en-US" sz="1600" dirty="0">
                <a:solidFill>
                  <a:schemeClr val="bg1"/>
                </a:solidFill>
              </a:endParaRPr>
            </a:p>
          </p:txBody>
        </p:sp>
      </p:grpSp>
      <p:sp>
        <p:nvSpPr>
          <p:cNvPr id="35" name="矩形 34"/>
          <p:cNvSpPr/>
          <p:nvPr/>
        </p:nvSpPr>
        <p:spPr>
          <a:xfrm>
            <a:off x="4394343" y="2126470"/>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Binding Devices</a:t>
            </a:r>
            <a:endParaRPr lang="zh-CN" altLang="en-US" sz="1400" dirty="0"/>
          </a:p>
        </p:txBody>
      </p:sp>
      <p:sp>
        <p:nvSpPr>
          <p:cNvPr id="36" name="上下箭头 35"/>
          <p:cNvSpPr/>
          <p:nvPr/>
        </p:nvSpPr>
        <p:spPr>
          <a:xfrm>
            <a:off x="3584724" y="2503502"/>
            <a:ext cx="171723" cy="2670456"/>
          </a:xfrm>
          <a:prstGeom prst="upDown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4394343" y="2579735"/>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Device PC IP</a:t>
            </a:r>
            <a:r>
              <a:rPr lang="zh-CN" altLang="en-US" sz="1200" dirty="0"/>
              <a:t>：</a:t>
            </a:r>
          </a:p>
        </p:txBody>
      </p:sp>
      <p:sp>
        <p:nvSpPr>
          <p:cNvPr id="55" name="矩形 54"/>
          <p:cNvSpPr/>
          <p:nvPr/>
        </p:nvSpPr>
        <p:spPr>
          <a:xfrm>
            <a:off x="585458" y="2050836"/>
            <a:ext cx="2717035" cy="321362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447529" y="189883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57" name="矩形 56"/>
          <p:cNvSpPr/>
          <p:nvPr/>
        </p:nvSpPr>
        <p:spPr>
          <a:xfrm>
            <a:off x="3437285" y="2048459"/>
            <a:ext cx="514981" cy="321362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3348095" y="189883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38" name="矩形 37"/>
          <p:cNvSpPr/>
          <p:nvPr/>
        </p:nvSpPr>
        <p:spPr>
          <a:xfrm>
            <a:off x="7718692" y="1291358"/>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477195" y="2636639"/>
            <a:ext cx="2437823" cy="221386"/>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394343" y="3329602"/>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Rename: </a:t>
            </a:r>
            <a:endParaRPr lang="zh-CN" altLang="en-US" sz="1200" dirty="0"/>
          </a:p>
        </p:txBody>
      </p:sp>
      <p:sp>
        <p:nvSpPr>
          <p:cNvPr id="42" name="矩形 41"/>
          <p:cNvSpPr/>
          <p:nvPr/>
        </p:nvSpPr>
        <p:spPr>
          <a:xfrm>
            <a:off x="4394343" y="3747693"/>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Type:</a:t>
            </a:r>
            <a:endParaRPr lang="zh-CN" altLang="en-US" sz="1200" dirty="0"/>
          </a:p>
        </p:txBody>
      </p:sp>
      <p:sp>
        <p:nvSpPr>
          <p:cNvPr id="43" name="矩形 42"/>
          <p:cNvSpPr/>
          <p:nvPr/>
        </p:nvSpPr>
        <p:spPr>
          <a:xfrm>
            <a:off x="4394342" y="4165786"/>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Status:</a:t>
            </a:r>
            <a:endParaRPr lang="zh-CN" altLang="en-US" sz="1200" dirty="0"/>
          </a:p>
        </p:txBody>
      </p:sp>
      <p:sp>
        <p:nvSpPr>
          <p:cNvPr id="44" name="矩形 43"/>
          <p:cNvSpPr/>
          <p:nvPr/>
        </p:nvSpPr>
        <p:spPr>
          <a:xfrm>
            <a:off x="5106140" y="3393084"/>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p:cNvGrpSpPr/>
          <p:nvPr/>
        </p:nvGrpSpPr>
        <p:grpSpPr>
          <a:xfrm>
            <a:off x="5106140" y="3790851"/>
            <a:ext cx="1225118" cy="179294"/>
            <a:chOff x="1393794" y="4056259"/>
            <a:chExt cx="1225118" cy="179294"/>
          </a:xfrm>
        </p:grpSpPr>
        <p:sp>
          <p:nvSpPr>
            <p:cNvPr id="46" name="矩形 45"/>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7" name="等腰三角形 46"/>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5106140" y="4222691"/>
            <a:ext cx="1225118" cy="179294"/>
            <a:chOff x="1393794" y="4056259"/>
            <a:chExt cx="1225118" cy="179294"/>
          </a:xfrm>
        </p:grpSpPr>
        <p:sp>
          <p:nvSpPr>
            <p:cNvPr id="49" name="矩形 48"/>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等腰三角形 49"/>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1" name="矩形 50"/>
          <p:cNvSpPr/>
          <p:nvPr/>
        </p:nvSpPr>
        <p:spPr>
          <a:xfrm>
            <a:off x="6627453" y="3159227"/>
            <a:ext cx="1287566" cy="1504235"/>
          </a:xfrm>
          <a:prstGeom prst="rect">
            <a:avLst/>
          </a:prstGeom>
          <a:solidFill>
            <a:schemeClr val="bg1"/>
          </a:solidFill>
          <a:ln w="28575">
            <a:solidFill>
              <a:schemeClr val="bg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6618574" y="4300443"/>
            <a:ext cx="1308501" cy="371014"/>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Rename</a:t>
            </a:r>
            <a:endParaRPr lang="zh-CN" altLang="en-US" sz="1600" dirty="0">
              <a:solidFill>
                <a:schemeClr val="bg1"/>
              </a:solidFill>
            </a:endParaRPr>
          </a:p>
        </p:txBody>
      </p:sp>
      <p:pic>
        <p:nvPicPr>
          <p:cNvPr id="53" name="图片 52"/>
          <p:cNvPicPr>
            <a:picLocks noChangeAspect="1"/>
          </p:cNvPicPr>
          <p:nvPr/>
        </p:nvPicPr>
        <p:blipFill>
          <a:blip r:embed="rId4"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868852" y="3452332"/>
            <a:ext cx="804767" cy="697465"/>
          </a:xfrm>
          <a:prstGeom prst="rect">
            <a:avLst/>
          </a:prstGeom>
        </p:spPr>
      </p:pic>
      <p:sp>
        <p:nvSpPr>
          <p:cNvPr id="54" name="矩形 53"/>
          <p:cNvSpPr/>
          <p:nvPr/>
        </p:nvSpPr>
        <p:spPr>
          <a:xfrm>
            <a:off x="7128021" y="5283737"/>
            <a:ext cx="750596" cy="32209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t>Binding</a:t>
            </a:r>
            <a:endParaRPr lang="zh-CN" altLang="en-US" sz="1050" dirty="0"/>
          </a:p>
        </p:txBody>
      </p:sp>
      <p:sp>
        <p:nvSpPr>
          <p:cNvPr id="62" name="矩形 61"/>
          <p:cNvSpPr/>
          <p:nvPr/>
        </p:nvSpPr>
        <p:spPr>
          <a:xfrm>
            <a:off x="5908462" y="5283737"/>
            <a:ext cx="750596" cy="31637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t>Test</a:t>
            </a:r>
            <a:endParaRPr lang="zh-CN" altLang="en-US" sz="1050" dirty="0"/>
          </a:p>
        </p:txBody>
      </p:sp>
      <p:sp>
        <p:nvSpPr>
          <p:cNvPr id="63" name="矩形 62"/>
          <p:cNvSpPr/>
          <p:nvPr/>
        </p:nvSpPr>
        <p:spPr>
          <a:xfrm>
            <a:off x="4334544" y="2581509"/>
            <a:ext cx="3760072" cy="33448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5599285" y="5233397"/>
            <a:ext cx="1082853" cy="41997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4165403" y="239546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66" name="椭圆 65"/>
          <p:cNvSpPr/>
          <p:nvPr/>
        </p:nvSpPr>
        <p:spPr>
          <a:xfrm>
            <a:off x="5412571" y="509228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8</a:t>
            </a:r>
            <a:endParaRPr lang="zh-CN" altLang="en-US" dirty="0">
              <a:latin typeface="微软雅黑" panose="020B0503020204020204" pitchFamily="34" charset="-122"/>
              <a:ea typeface="微软雅黑" panose="020B0503020204020204" pitchFamily="34" charset="-122"/>
            </a:endParaRPr>
          </a:p>
        </p:txBody>
      </p:sp>
      <p:sp>
        <p:nvSpPr>
          <p:cNvPr id="67" name="矩形 66"/>
          <p:cNvSpPr/>
          <p:nvPr/>
        </p:nvSpPr>
        <p:spPr>
          <a:xfrm>
            <a:off x="4334545" y="3301686"/>
            <a:ext cx="2097090" cy="33448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8" name="矩形 67"/>
          <p:cNvSpPr/>
          <p:nvPr/>
        </p:nvSpPr>
        <p:spPr>
          <a:xfrm>
            <a:off x="4334545" y="3713120"/>
            <a:ext cx="2097090" cy="33448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p:nvSpPr>
        <p:spPr>
          <a:xfrm>
            <a:off x="4334545" y="4157080"/>
            <a:ext cx="2097090" cy="33448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a:off x="4165403" y="332960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p:txBody>
      </p:sp>
      <p:sp>
        <p:nvSpPr>
          <p:cNvPr id="71" name="椭圆 70"/>
          <p:cNvSpPr/>
          <p:nvPr/>
        </p:nvSpPr>
        <p:spPr>
          <a:xfrm>
            <a:off x="4165403" y="3729850"/>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p:txBody>
      </p:sp>
      <p:sp>
        <p:nvSpPr>
          <p:cNvPr id="72" name="椭圆 71"/>
          <p:cNvSpPr/>
          <p:nvPr/>
        </p:nvSpPr>
        <p:spPr>
          <a:xfrm>
            <a:off x="4159987" y="418321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p:txBody>
      </p:sp>
      <p:sp>
        <p:nvSpPr>
          <p:cNvPr id="73" name="矩形 72"/>
          <p:cNvSpPr/>
          <p:nvPr/>
        </p:nvSpPr>
        <p:spPr>
          <a:xfrm>
            <a:off x="6503232" y="3027598"/>
            <a:ext cx="1591384" cy="17308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868852" y="5226802"/>
            <a:ext cx="1082853" cy="4265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p:nvPr/>
        </p:nvSpPr>
        <p:spPr>
          <a:xfrm>
            <a:off x="6362119" y="294241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p:txBody>
      </p:sp>
      <p:sp>
        <p:nvSpPr>
          <p:cNvPr id="76" name="椭圆 75"/>
          <p:cNvSpPr/>
          <p:nvPr/>
        </p:nvSpPr>
        <p:spPr>
          <a:xfrm>
            <a:off x="6716213" y="509228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9</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135559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Device Management [Binding]</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4243236951"/>
              </p:ext>
            </p:extLst>
          </p:nvPr>
        </p:nvGraphicFramePr>
        <p:xfrm>
          <a:off x="8880629" y="1042036"/>
          <a:ext cx="2916260" cy="1674700"/>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设备绑定成功提示</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Binding</a:t>
                      </a:r>
                      <a:r>
                        <a:rPr lang="en-US" altLang="ko-KR" sz="1000" baseline="0" dirty="0">
                          <a:latin typeface="微软雅黑" panose="020B0503020204020204" pitchFamily="34" charset="-122"/>
                          <a:ea typeface="微软雅黑" panose="020B0503020204020204" pitchFamily="34" charset="-122"/>
                        </a:rPr>
                        <a:t> successful prompt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返回首页按钮，点击返回首页</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Go</a:t>
                      </a:r>
                      <a:r>
                        <a:rPr lang="en-US" altLang="zh-CN" sz="1000" baseline="0" dirty="0">
                          <a:latin typeface="微软雅黑" panose="020B0503020204020204" pitchFamily="34" charset="-122"/>
                          <a:ea typeface="微软雅黑" panose="020B0503020204020204" pitchFamily="34" charset="-122"/>
                        </a:rPr>
                        <a:t> back Home page button, Click it can be go back Home page</a:t>
                      </a:r>
                      <a:endParaRPr lang="en-US" altLang="zh-CN"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8307261"/>
                  </a:ext>
                </a:extLst>
              </a:tr>
              <a:tr h="209550">
                <a:tc>
                  <a:txBody>
                    <a:bodyPr/>
                    <a:lstStyle/>
                    <a:p>
                      <a:r>
                        <a:rPr lang="en-US" altLang="zh-CN" sz="1000" dirty="0">
                          <a:latin typeface="微软雅黑" panose="020B0503020204020204" pitchFamily="34" charset="-122"/>
                          <a:ea typeface="微软雅黑" panose="020B0503020204020204" pitchFamily="34" charset="-122"/>
                        </a:rPr>
                        <a:t>3.</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返回设备管理页按钮，点击返回设备管理页</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Go back Device</a:t>
                      </a:r>
                      <a:r>
                        <a:rPr lang="en-US" altLang="ko-KR" sz="1000" baseline="0" dirty="0">
                          <a:latin typeface="微软雅黑" panose="020B0503020204020204" pitchFamily="34" charset="-122"/>
                          <a:ea typeface="微软雅黑" panose="020B0503020204020204" pitchFamily="34" charset="-122"/>
                        </a:rPr>
                        <a:t> Mgt. page button, Click it can be go back Device Mgt.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6425952"/>
                  </a:ext>
                </a:extLst>
              </a:tr>
            </a:tbl>
          </a:graphicData>
        </a:graphic>
      </p:graphicFrame>
      <p:grpSp>
        <p:nvGrpSpPr>
          <p:cNvPr id="14" name="组合 13"/>
          <p:cNvGrpSpPr/>
          <p:nvPr/>
        </p:nvGrpSpPr>
        <p:grpSpPr>
          <a:xfrm>
            <a:off x="334347" y="1042905"/>
            <a:ext cx="8359569" cy="5224730"/>
            <a:chOff x="334347" y="1042905"/>
            <a:chExt cx="8359569" cy="5224730"/>
          </a:xfrm>
        </p:grpSpPr>
        <p:pic>
          <p:nvPicPr>
            <p:cNvPr id="15" name="图片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a:ln>
              <a:noFill/>
            </a:ln>
          </p:spPr>
        </p:pic>
        <p:sp>
          <p:nvSpPr>
            <p:cNvPr id="17" name="矩形 16"/>
            <p:cNvSpPr/>
            <p:nvPr/>
          </p:nvSpPr>
          <p:spPr>
            <a:xfrm>
              <a:off x="577050" y="1584688"/>
              <a:ext cx="8116866" cy="42302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矩形 17"/>
            <p:cNvSpPr/>
            <p:nvPr/>
          </p:nvSpPr>
          <p:spPr>
            <a:xfrm>
              <a:off x="681997" y="1584688"/>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t>Device Mgt.</a:t>
              </a:r>
              <a:endParaRPr lang="zh-CN" altLang="en-US" b="1" dirty="0"/>
            </a:p>
          </p:txBody>
        </p:sp>
      </p:grpSp>
      <p:sp>
        <p:nvSpPr>
          <p:cNvPr id="19" name="矩形 18"/>
          <p:cNvSpPr/>
          <p:nvPr/>
        </p:nvSpPr>
        <p:spPr>
          <a:xfrm>
            <a:off x="681997" y="2126471"/>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Bound Devices</a:t>
            </a:r>
            <a:endParaRPr lang="zh-CN" altLang="en-US" sz="1400" dirty="0"/>
          </a:p>
        </p:txBody>
      </p:sp>
      <p:grpSp>
        <p:nvGrpSpPr>
          <p:cNvPr id="4" name="组合 3"/>
          <p:cNvGrpSpPr/>
          <p:nvPr/>
        </p:nvGrpSpPr>
        <p:grpSpPr>
          <a:xfrm>
            <a:off x="782552" y="2503502"/>
            <a:ext cx="1103264" cy="1225119"/>
            <a:chOff x="782552" y="2503502"/>
            <a:chExt cx="1103264" cy="1225119"/>
          </a:xfrm>
        </p:grpSpPr>
        <p:sp>
          <p:nvSpPr>
            <p:cNvPr id="20" name="矩形 19"/>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22" name="矩形 21"/>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1</a:t>
              </a:r>
              <a:endParaRPr lang="zh-CN" altLang="en-US" sz="1600" dirty="0">
                <a:solidFill>
                  <a:schemeClr val="bg1"/>
                </a:solidFill>
              </a:endParaRPr>
            </a:p>
          </p:txBody>
        </p:sp>
      </p:grpSp>
      <p:grpSp>
        <p:nvGrpSpPr>
          <p:cNvPr id="23" name="组合 22"/>
          <p:cNvGrpSpPr/>
          <p:nvPr/>
        </p:nvGrpSpPr>
        <p:grpSpPr>
          <a:xfrm>
            <a:off x="2091318" y="2503502"/>
            <a:ext cx="1103264" cy="1225119"/>
            <a:chOff x="782552" y="2503502"/>
            <a:chExt cx="1103264" cy="1225119"/>
          </a:xfrm>
        </p:grpSpPr>
        <p:sp>
          <p:nvSpPr>
            <p:cNvPr id="24" name="矩形 23"/>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26" name="矩形 25"/>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2</a:t>
              </a:r>
              <a:endParaRPr lang="zh-CN" altLang="en-US" sz="1600" dirty="0">
                <a:solidFill>
                  <a:schemeClr val="bg1"/>
                </a:solidFill>
              </a:endParaRPr>
            </a:p>
          </p:txBody>
        </p:sp>
      </p:grpSp>
      <p:grpSp>
        <p:nvGrpSpPr>
          <p:cNvPr id="27" name="组合 26"/>
          <p:cNvGrpSpPr/>
          <p:nvPr/>
        </p:nvGrpSpPr>
        <p:grpSpPr>
          <a:xfrm>
            <a:off x="791430" y="3953444"/>
            <a:ext cx="1103264" cy="1225119"/>
            <a:chOff x="782552" y="2503502"/>
            <a:chExt cx="1103264" cy="1225119"/>
          </a:xfrm>
        </p:grpSpPr>
        <p:sp>
          <p:nvSpPr>
            <p:cNvPr id="28" name="矩形 27"/>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30" name="矩形 29"/>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3</a:t>
              </a:r>
              <a:endParaRPr lang="zh-CN" altLang="en-US" sz="1600" dirty="0">
                <a:solidFill>
                  <a:schemeClr val="bg1"/>
                </a:solidFill>
              </a:endParaRPr>
            </a:p>
          </p:txBody>
        </p:sp>
      </p:grpSp>
      <p:grpSp>
        <p:nvGrpSpPr>
          <p:cNvPr id="31" name="组合 30"/>
          <p:cNvGrpSpPr/>
          <p:nvPr/>
        </p:nvGrpSpPr>
        <p:grpSpPr>
          <a:xfrm>
            <a:off x="2091318" y="3953444"/>
            <a:ext cx="1103264" cy="1225119"/>
            <a:chOff x="782552" y="2503502"/>
            <a:chExt cx="1103264" cy="1225119"/>
          </a:xfrm>
        </p:grpSpPr>
        <p:sp>
          <p:nvSpPr>
            <p:cNvPr id="32" name="矩形 31"/>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34" name="矩形 33"/>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4</a:t>
              </a:r>
              <a:endParaRPr lang="zh-CN" altLang="en-US" sz="1600" dirty="0">
                <a:solidFill>
                  <a:schemeClr val="bg1"/>
                </a:solidFill>
              </a:endParaRPr>
            </a:p>
          </p:txBody>
        </p:sp>
      </p:grpSp>
      <p:sp>
        <p:nvSpPr>
          <p:cNvPr id="35" name="矩形 34"/>
          <p:cNvSpPr/>
          <p:nvPr/>
        </p:nvSpPr>
        <p:spPr>
          <a:xfrm>
            <a:off x="4394343" y="2126470"/>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Binding Devices</a:t>
            </a:r>
            <a:endParaRPr lang="zh-CN" altLang="en-US" sz="1400" dirty="0"/>
          </a:p>
        </p:txBody>
      </p:sp>
      <p:sp>
        <p:nvSpPr>
          <p:cNvPr id="37" name="矩形 36"/>
          <p:cNvSpPr/>
          <p:nvPr/>
        </p:nvSpPr>
        <p:spPr>
          <a:xfrm>
            <a:off x="4394343" y="2579735"/>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Device PC IP</a:t>
            </a:r>
            <a:r>
              <a:rPr lang="zh-CN" altLang="en-US" sz="1200" dirty="0"/>
              <a:t>：</a:t>
            </a:r>
          </a:p>
        </p:txBody>
      </p:sp>
      <p:sp>
        <p:nvSpPr>
          <p:cNvPr id="38" name="矩形 37"/>
          <p:cNvSpPr/>
          <p:nvPr/>
        </p:nvSpPr>
        <p:spPr>
          <a:xfrm>
            <a:off x="7718692" y="1291358"/>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477196" y="2636639"/>
            <a:ext cx="1650826" cy="221386"/>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394343" y="3329602"/>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Rename: </a:t>
            </a:r>
            <a:endParaRPr lang="zh-CN" altLang="en-US" sz="1200" dirty="0"/>
          </a:p>
        </p:txBody>
      </p:sp>
      <p:sp>
        <p:nvSpPr>
          <p:cNvPr id="42" name="矩形 41"/>
          <p:cNvSpPr/>
          <p:nvPr/>
        </p:nvSpPr>
        <p:spPr>
          <a:xfrm>
            <a:off x="4394343" y="3747693"/>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Type:</a:t>
            </a:r>
            <a:endParaRPr lang="zh-CN" altLang="en-US" sz="1200" dirty="0"/>
          </a:p>
        </p:txBody>
      </p:sp>
      <p:sp>
        <p:nvSpPr>
          <p:cNvPr id="43" name="矩形 42"/>
          <p:cNvSpPr/>
          <p:nvPr/>
        </p:nvSpPr>
        <p:spPr>
          <a:xfrm>
            <a:off x="4394342" y="4165786"/>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Status:</a:t>
            </a:r>
            <a:endParaRPr lang="zh-CN" altLang="en-US" sz="1200" dirty="0"/>
          </a:p>
        </p:txBody>
      </p:sp>
      <p:sp>
        <p:nvSpPr>
          <p:cNvPr id="44" name="矩形 43"/>
          <p:cNvSpPr/>
          <p:nvPr/>
        </p:nvSpPr>
        <p:spPr>
          <a:xfrm>
            <a:off x="5106140" y="3393084"/>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p:cNvGrpSpPr/>
          <p:nvPr/>
        </p:nvGrpSpPr>
        <p:grpSpPr>
          <a:xfrm>
            <a:off x="5106140" y="3790851"/>
            <a:ext cx="1225118" cy="179294"/>
            <a:chOff x="1393794" y="4056259"/>
            <a:chExt cx="1225118" cy="179294"/>
          </a:xfrm>
        </p:grpSpPr>
        <p:sp>
          <p:nvSpPr>
            <p:cNvPr id="46" name="矩形 45"/>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7" name="等腰三角形 46"/>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5106140" y="4222691"/>
            <a:ext cx="1225118" cy="179294"/>
            <a:chOff x="1393794" y="4056259"/>
            <a:chExt cx="1225118" cy="179294"/>
          </a:xfrm>
        </p:grpSpPr>
        <p:sp>
          <p:nvSpPr>
            <p:cNvPr id="49" name="矩形 48"/>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等腰三角形 49"/>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1" name="矩形 50"/>
          <p:cNvSpPr/>
          <p:nvPr/>
        </p:nvSpPr>
        <p:spPr>
          <a:xfrm>
            <a:off x="6627453" y="3159227"/>
            <a:ext cx="1287566" cy="1504235"/>
          </a:xfrm>
          <a:prstGeom prst="rect">
            <a:avLst/>
          </a:prstGeom>
          <a:solidFill>
            <a:schemeClr val="bg1"/>
          </a:solidFill>
          <a:ln w="28575">
            <a:solidFill>
              <a:schemeClr val="bg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6618574" y="4300443"/>
            <a:ext cx="1308501" cy="371014"/>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Rename</a:t>
            </a:r>
            <a:endParaRPr lang="zh-CN" altLang="en-US" sz="1600" dirty="0">
              <a:solidFill>
                <a:schemeClr val="bg1"/>
              </a:solidFill>
            </a:endParaRPr>
          </a:p>
        </p:txBody>
      </p:sp>
      <p:pic>
        <p:nvPicPr>
          <p:cNvPr id="53" name="图片 52"/>
          <p:cNvPicPr>
            <a:picLocks noChangeAspect="1"/>
          </p:cNvPicPr>
          <p:nvPr/>
        </p:nvPicPr>
        <p:blipFill>
          <a:blip r:embed="rId4"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868852" y="3452332"/>
            <a:ext cx="804767" cy="697465"/>
          </a:xfrm>
          <a:prstGeom prst="rect">
            <a:avLst/>
          </a:prstGeom>
        </p:spPr>
      </p:pic>
      <p:sp>
        <p:nvSpPr>
          <p:cNvPr id="54" name="矩形 53"/>
          <p:cNvSpPr/>
          <p:nvPr/>
        </p:nvSpPr>
        <p:spPr>
          <a:xfrm>
            <a:off x="7128021" y="5283737"/>
            <a:ext cx="750596" cy="32209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t>Binding</a:t>
            </a:r>
            <a:endParaRPr lang="zh-CN" altLang="en-US" sz="1050" dirty="0"/>
          </a:p>
        </p:txBody>
      </p:sp>
      <p:sp>
        <p:nvSpPr>
          <p:cNvPr id="62" name="矩形 61"/>
          <p:cNvSpPr/>
          <p:nvPr/>
        </p:nvSpPr>
        <p:spPr>
          <a:xfrm>
            <a:off x="7176479" y="2640293"/>
            <a:ext cx="750596" cy="21773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t>Test</a:t>
            </a:r>
            <a:endParaRPr lang="zh-CN" altLang="en-US" sz="1050" dirty="0"/>
          </a:p>
        </p:txBody>
      </p:sp>
      <p:sp>
        <p:nvSpPr>
          <p:cNvPr id="77" name="矩形 76"/>
          <p:cNvSpPr/>
          <p:nvPr/>
        </p:nvSpPr>
        <p:spPr>
          <a:xfrm>
            <a:off x="334346" y="1042036"/>
            <a:ext cx="8359570" cy="4953518"/>
          </a:xfrm>
          <a:prstGeom prst="rect">
            <a:avLst/>
          </a:prstGeom>
          <a:solidFill>
            <a:schemeClr val="tx1">
              <a:lumMod val="65000"/>
              <a:lumOff val="35000"/>
              <a:alpha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77"/>
          <p:cNvSpPr/>
          <p:nvPr/>
        </p:nvSpPr>
        <p:spPr>
          <a:xfrm>
            <a:off x="2620952" y="2800601"/>
            <a:ext cx="2898282" cy="426867"/>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提示</a:t>
            </a:r>
          </a:p>
        </p:txBody>
      </p:sp>
      <p:sp>
        <p:nvSpPr>
          <p:cNvPr id="88" name="矩形 87"/>
          <p:cNvSpPr/>
          <p:nvPr/>
        </p:nvSpPr>
        <p:spPr>
          <a:xfrm>
            <a:off x="2620952" y="3207475"/>
            <a:ext cx="2898282" cy="1006047"/>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79" name="文本框 78"/>
          <p:cNvSpPr txBox="1"/>
          <p:nvPr/>
        </p:nvSpPr>
        <p:spPr>
          <a:xfrm>
            <a:off x="2620952" y="3281117"/>
            <a:ext cx="1261884"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设备绑定成功！</a:t>
            </a:r>
          </a:p>
        </p:txBody>
      </p:sp>
      <p:sp>
        <p:nvSpPr>
          <p:cNvPr id="80" name="矩形 79"/>
          <p:cNvSpPr/>
          <p:nvPr/>
        </p:nvSpPr>
        <p:spPr>
          <a:xfrm>
            <a:off x="2869408" y="3819059"/>
            <a:ext cx="811850" cy="23500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返回首页</a:t>
            </a:r>
          </a:p>
        </p:txBody>
      </p:sp>
      <p:sp>
        <p:nvSpPr>
          <p:cNvPr id="81" name="矩形 80"/>
          <p:cNvSpPr/>
          <p:nvPr/>
        </p:nvSpPr>
        <p:spPr>
          <a:xfrm>
            <a:off x="4131880" y="3819059"/>
            <a:ext cx="1228621" cy="23500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t>返回设备管理页</a:t>
            </a:r>
          </a:p>
        </p:txBody>
      </p:sp>
      <p:sp>
        <p:nvSpPr>
          <p:cNvPr id="82" name="矩形 81"/>
          <p:cNvSpPr/>
          <p:nvPr/>
        </p:nvSpPr>
        <p:spPr>
          <a:xfrm>
            <a:off x="2420163" y="2615883"/>
            <a:ext cx="3243790" cy="17409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p:nvPr/>
        </p:nvSpPr>
        <p:spPr>
          <a:xfrm>
            <a:off x="2279051" y="255661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84" name="矩形 83"/>
          <p:cNvSpPr/>
          <p:nvPr/>
        </p:nvSpPr>
        <p:spPr>
          <a:xfrm>
            <a:off x="2644286" y="3698006"/>
            <a:ext cx="1103576" cy="44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2503174" y="3629860"/>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86" name="矩形 85"/>
          <p:cNvSpPr/>
          <p:nvPr/>
        </p:nvSpPr>
        <p:spPr>
          <a:xfrm>
            <a:off x="3972984" y="3698006"/>
            <a:ext cx="1504212" cy="44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3839233" y="363258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4094112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Device Management [Test]</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1513972105"/>
              </p:ext>
            </p:extLst>
          </p:nvPr>
        </p:nvGraphicFramePr>
        <p:xfrm>
          <a:off x="8880629" y="1042036"/>
          <a:ext cx="2916260" cy="2821936"/>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点击“检测”按钮，检测当前录入信息时候正确</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Click “Test” button to check</a:t>
                      </a:r>
                      <a:r>
                        <a:rPr lang="en-US" altLang="ko-KR" sz="1000" baseline="0" dirty="0">
                          <a:latin typeface="微软雅黑" panose="020B0503020204020204" pitchFamily="34" charset="-122"/>
                          <a:ea typeface="微软雅黑" panose="020B0503020204020204" pitchFamily="34" charset="-122"/>
                        </a:rPr>
                        <a:t> the enter information is right or not.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录入信息错误提示</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Error message</a:t>
                      </a:r>
                    </a:p>
                    <a:p>
                      <a:r>
                        <a:rPr lang="en-US" altLang="zh-CN" sz="1000" dirty="0">
                          <a:latin typeface="微软雅黑" panose="020B0503020204020204" pitchFamily="34" charset="-122"/>
                          <a:ea typeface="微软雅黑" panose="020B0503020204020204" pitchFamily="34" charset="-122"/>
                        </a:rPr>
                        <a:t>IP</a:t>
                      </a:r>
                      <a:r>
                        <a:rPr lang="zh-CN" altLang="en-US" sz="1000" dirty="0">
                          <a:latin typeface="微软雅黑" panose="020B0503020204020204" pitchFamily="34" charset="-122"/>
                          <a:ea typeface="微软雅黑" panose="020B0503020204020204" pitchFamily="34" charset="-122"/>
                        </a:rPr>
                        <a:t>错误提示包含：</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IP error message include:</a:t>
                      </a: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输入的</a:t>
                      </a:r>
                      <a:r>
                        <a:rPr lang="en-US" altLang="zh-CN" sz="1000" dirty="0">
                          <a:latin typeface="微软雅黑" panose="020B0503020204020204" pitchFamily="34" charset="-122"/>
                          <a:ea typeface="微软雅黑" panose="020B0503020204020204" pitchFamily="34" charset="-122"/>
                        </a:rPr>
                        <a:t>IP</a:t>
                      </a:r>
                      <a:r>
                        <a:rPr lang="zh-CN" altLang="en-US" sz="1000" dirty="0">
                          <a:latin typeface="微软雅黑" panose="020B0503020204020204" pitchFamily="34" charset="-122"/>
                          <a:ea typeface="微软雅黑" panose="020B0503020204020204" pitchFamily="34" charset="-122"/>
                        </a:rPr>
                        <a:t>地址已被绑定</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zh-CN" sz="1000" dirty="0">
                          <a:latin typeface="微软雅黑" panose="020B0503020204020204" pitchFamily="34" charset="-122"/>
                          <a:ea typeface="微软雅黑" panose="020B0503020204020204" pitchFamily="34" charset="-122"/>
                        </a:rPr>
                        <a:t>     This IP has</a:t>
                      </a:r>
                      <a:r>
                        <a:rPr lang="en-US" altLang="zh-CN" sz="1000" baseline="0" dirty="0">
                          <a:latin typeface="微软雅黑" panose="020B0503020204020204" pitchFamily="34" charset="-122"/>
                          <a:ea typeface="微软雅黑" panose="020B0503020204020204" pitchFamily="34" charset="-122"/>
                        </a:rPr>
                        <a:t> been bound</a:t>
                      </a:r>
                      <a:endParaRPr lang="en-US" altLang="zh-CN" sz="100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输入的</a:t>
                      </a:r>
                      <a:r>
                        <a:rPr lang="en-US" altLang="zh-CN" sz="1000" dirty="0">
                          <a:latin typeface="微软雅黑" panose="020B0503020204020204" pitchFamily="34" charset="-122"/>
                          <a:ea typeface="微软雅黑" panose="020B0503020204020204" pitchFamily="34" charset="-122"/>
                        </a:rPr>
                        <a:t>IP</a:t>
                      </a:r>
                      <a:r>
                        <a:rPr lang="zh-CN" altLang="en-US" sz="1000" dirty="0">
                          <a:latin typeface="微软雅黑" panose="020B0503020204020204" pitchFamily="34" charset="-122"/>
                          <a:ea typeface="微软雅黑" panose="020B0503020204020204" pitchFamily="34" charset="-122"/>
                        </a:rPr>
                        <a:t>地址无效</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zh-CN" sz="1000" baseline="0" dirty="0">
                          <a:latin typeface="微软雅黑" panose="020B0503020204020204" pitchFamily="34" charset="-122"/>
                          <a:ea typeface="微软雅黑" panose="020B0503020204020204" pitchFamily="34" charset="-122"/>
                        </a:rPr>
                        <a:t>     This is a invalid IP</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R</a:t>
                      </a:r>
                      <a:r>
                        <a:rPr lang="en-US" altLang="zh-CN" sz="1000" dirty="0">
                          <a:latin typeface="微软雅黑" panose="020B0503020204020204" pitchFamily="34" charset="-122"/>
                          <a:ea typeface="微软雅黑" panose="020B0503020204020204" pitchFamily="34" charset="-122"/>
                        </a:rPr>
                        <a:t>ename</a:t>
                      </a:r>
                      <a:r>
                        <a:rPr lang="zh-CN" altLang="en-US" sz="1000" dirty="0">
                          <a:latin typeface="微软雅黑" panose="020B0503020204020204" pitchFamily="34" charset="-122"/>
                          <a:ea typeface="微软雅黑" panose="020B0503020204020204" pitchFamily="34" charset="-122"/>
                        </a:rPr>
                        <a:t>错误提示包含：</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Rename error message include:</a:t>
                      </a: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此名称已被占用</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zh-CN" sz="1000" dirty="0">
                          <a:latin typeface="微软雅黑" panose="020B0503020204020204" pitchFamily="34" charset="-122"/>
                          <a:ea typeface="微软雅黑" panose="020B0503020204020204" pitchFamily="34" charset="-122"/>
                        </a:rPr>
                        <a:t>     This name is already being used</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8307261"/>
                  </a:ext>
                </a:extLst>
              </a:tr>
            </a:tbl>
          </a:graphicData>
        </a:graphic>
      </p:graphicFrame>
      <p:grpSp>
        <p:nvGrpSpPr>
          <p:cNvPr id="14" name="组合 13"/>
          <p:cNvGrpSpPr/>
          <p:nvPr/>
        </p:nvGrpSpPr>
        <p:grpSpPr>
          <a:xfrm>
            <a:off x="334347" y="1042905"/>
            <a:ext cx="8359569" cy="5224730"/>
            <a:chOff x="334347" y="1042905"/>
            <a:chExt cx="8359569" cy="5224730"/>
          </a:xfrm>
        </p:grpSpPr>
        <p:pic>
          <p:nvPicPr>
            <p:cNvPr id="15" name="图片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a:ln>
              <a:noFill/>
            </a:ln>
          </p:spPr>
        </p:pic>
        <p:sp>
          <p:nvSpPr>
            <p:cNvPr id="17" name="矩形 16"/>
            <p:cNvSpPr/>
            <p:nvPr/>
          </p:nvSpPr>
          <p:spPr>
            <a:xfrm>
              <a:off x="577050" y="1584688"/>
              <a:ext cx="8116866" cy="42302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矩形 17"/>
            <p:cNvSpPr/>
            <p:nvPr/>
          </p:nvSpPr>
          <p:spPr>
            <a:xfrm>
              <a:off x="681997" y="1584688"/>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t>Device Mgt.</a:t>
              </a:r>
              <a:endParaRPr lang="zh-CN" altLang="en-US" b="1" dirty="0"/>
            </a:p>
          </p:txBody>
        </p:sp>
      </p:grpSp>
      <p:sp>
        <p:nvSpPr>
          <p:cNvPr id="19" name="矩形 18"/>
          <p:cNvSpPr/>
          <p:nvPr/>
        </p:nvSpPr>
        <p:spPr>
          <a:xfrm>
            <a:off x="681997" y="2126471"/>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Bound Devices</a:t>
            </a:r>
            <a:endParaRPr lang="zh-CN" altLang="en-US" sz="1400" dirty="0"/>
          </a:p>
        </p:txBody>
      </p:sp>
      <p:grpSp>
        <p:nvGrpSpPr>
          <p:cNvPr id="4" name="组合 3"/>
          <p:cNvGrpSpPr/>
          <p:nvPr/>
        </p:nvGrpSpPr>
        <p:grpSpPr>
          <a:xfrm>
            <a:off x="782552" y="2503502"/>
            <a:ext cx="1103264" cy="1225119"/>
            <a:chOff x="782552" y="2503502"/>
            <a:chExt cx="1103264" cy="1225119"/>
          </a:xfrm>
        </p:grpSpPr>
        <p:sp>
          <p:nvSpPr>
            <p:cNvPr id="20" name="矩形 19"/>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22" name="矩形 21"/>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1</a:t>
              </a:r>
              <a:endParaRPr lang="zh-CN" altLang="en-US" sz="1600" dirty="0">
                <a:solidFill>
                  <a:schemeClr val="bg1"/>
                </a:solidFill>
              </a:endParaRPr>
            </a:p>
          </p:txBody>
        </p:sp>
      </p:grpSp>
      <p:grpSp>
        <p:nvGrpSpPr>
          <p:cNvPr id="23" name="组合 22"/>
          <p:cNvGrpSpPr/>
          <p:nvPr/>
        </p:nvGrpSpPr>
        <p:grpSpPr>
          <a:xfrm>
            <a:off x="2091318" y="2503502"/>
            <a:ext cx="1103264" cy="1225119"/>
            <a:chOff x="782552" y="2503502"/>
            <a:chExt cx="1103264" cy="1225119"/>
          </a:xfrm>
        </p:grpSpPr>
        <p:sp>
          <p:nvSpPr>
            <p:cNvPr id="24" name="矩形 23"/>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26" name="矩形 25"/>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2</a:t>
              </a:r>
              <a:endParaRPr lang="zh-CN" altLang="en-US" sz="1600" dirty="0">
                <a:solidFill>
                  <a:schemeClr val="bg1"/>
                </a:solidFill>
              </a:endParaRPr>
            </a:p>
          </p:txBody>
        </p:sp>
      </p:grpSp>
      <p:grpSp>
        <p:nvGrpSpPr>
          <p:cNvPr id="27" name="组合 26"/>
          <p:cNvGrpSpPr/>
          <p:nvPr/>
        </p:nvGrpSpPr>
        <p:grpSpPr>
          <a:xfrm>
            <a:off x="791430" y="3953444"/>
            <a:ext cx="1103264" cy="1225119"/>
            <a:chOff x="782552" y="2503502"/>
            <a:chExt cx="1103264" cy="1225119"/>
          </a:xfrm>
        </p:grpSpPr>
        <p:sp>
          <p:nvSpPr>
            <p:cNvPr id="28" name="矩形 27"/>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30" name="矩形 29"/>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3</a:t>
              </a:r>
              <a:endParaRPr lang="zh-CN" altLang="en-US" sz="1600" dirty="0">
                <a:solidFill>
                  <a:schemeClr val="bg1"/>
                </a:solidFill>
              </a:endParaRPr>
            </a:p>
          </p:txBody>
        </p:sp>
      </p:grpSp>
      <p:grpSp>
        <p:nvGrpSpPr>
          <p:cNvPr id="31" name="组合 30"/>
          <p:cNvGrpSpPr/>
          <p:nvPr/>
        </p:nvGrpSpPr>
        <p:grpSpPr>
          <a:xfrm>
            <a:off x="2091318" y="3953444"/>
            <a:ext cx="1103264" cy="1225119"/>
            <a:chOff x="782552" y="2503502"/>
            <a:chExt cx="1103264" cy="1225119"/>
          </a:xfrm>
        </p:grpSpPr>
        <p:sp>
          <p:nvSpPr>
            <p:cNvPr id="32" name="矩形 31"/>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34" name="矩形 33"/>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4</a:t>
              </a:r>
              <a:endParaRPr lang="zh-CN" altLang="en-US" sz="1600" dirty="0">
                <a:solidFill>
                  <a:schemeClr val="bg1"/>
                </a:solidFill>
              </a:endParaRPr>
            </a:p>
          </p:txBody>
        </p:sp>
      </p:grpSp>
      <p:sp>
        <p:nvSpPr>
          <p:cNvPr id="35" name="矩形 34"/>
          <p:cNvSpPr/>
          <p:nvPr/>
        </p:nvSpPr>
        <p:spPr>
          <a:xfrm>
            <a:off x="4394343" y="2126470"/>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Binding Devices</a:t>
            </a:r>
            <a:endParaRPr lang="zh-CN" altLang="en-US" sz="1400" dirty="0"/>
          </a:p>
        </p:txBody>
      </p:sp>
      <p:sp>
        <p:nvSpPr>
          <p:cNvPr id="37" name="矩形 36"/>
          <p:cNvSpPr/>
          <p:nvPr/>
        </p:nvSpPr>
        <p:spPr>
          <a:xfrm>
            <a:off x="4394343" y="2579735"/>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Device PC IP</a:t>
            </a:r>
            <a:r>
              <a:rPr lang="zh-CN" altLang="en-US" sz="1200" dirty="0"/>
              <a:t>：</a:t>
            </a:r>
          </a:p>
        </p:txBody>
      </p:sp>
      <p:sp>
        <p:nvSpPr>
          <p:cNvPr id="38" name="矩形 37"/>
          <p:cNvSpPr/>
          <p:nvPr/>
        </p:nvSpPr>
        <p:spPr>
          <a:xfrm>
            <a:off x="7718692" y="1291358"/>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477195" y="2636639"/>
            <a:ext cx="2437823" cy="221386"/>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394343" y="3329602"/>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Rename: </a:t>
            </a:r>
            <a:endParaRPr lang="zh-CN" altLang="en-US" sz="1200" dirty="0"/>
          </a:p>
        </p:txBody>
      </p:sp>
      <p:sp>
        <p:nvSpPr>
          <p:cNvPr id="42" name="矩形 41"/>
          <p:cNvSpPr/>
          <p:nvPr/>
        </p:nvSpPr>
        <p:spPr>
          <a:xfrm>
            <a:off x="4394343" y="3747693"/>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Type:</a:t>
            </a:r>
            <a:endParaRPr lang="zh-CN" altLang="en-US" sz="1200" dirty="0"/>
          </a:p>
        </p:txBody>
      </p:sp>
      <p:sp>
        <p:nvSpPr>
          <p:cNvPr id="43" name="矩形 42"/>
          <p:cNvSpPr/>
          <p:nvPr/>
        </p:nvSpPr>
        <p:spPr>
          <a:xfrm>
            <a:off x="4394342" y="4165786"/>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Status:</a:t>
            </a:r>
            <a:endParaRPr lang="zh-CN" altLang="en-US" sz="1200" dirty="0"/>
          </a:p>
        </p:txBody>
      </p:sp>
      <p:sp>
        <p:nvSpPr>
          <p:cNvPr id="44" name="矩形 43"/>
          <p:cNvSpPr/>
          <p:nvPr/>
        </p:nvSpPr>
        <p:spPr>
          <a:xfrm>
            <a:off x="5106140" y="3393084"/>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p:cNvGrpSpPr/>
          <p:nvPr/>
        </p:nvGrpSpPr>
        <p:grpSpPr>
          <a:xfrm>
            <a:off x="5106140" y="3790851"/>
            <a:ext cx="1225118" cy="179294"/>
            <a:chOff x="1393794" y="4056259"/>
            <a:chExt cx="1225118" cy="179294"/>
          </a:xfrm>
        </p:grpSpPr>
        <p:sp>
          <p:nvSpPr>
            <p:cNvPr id="46" name="矩形 45"/>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7" name="等腰三角形 46"/>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5106140" y="4222691"/>
            <a:ext cx="1225118" cy="179294"/>
            <a:chOff x="1393794" y="4056259"/>
            <a:chExt cx="1225118" cy="179294"/>
          </a:xfrm>
        </p:grpSpPr>
        <p:sp>
          <p:nvSpPr>
            <p:cNvPr id="49" name="矩形 48"/>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等腰三角形 49"/>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1" name="矩形 50"/>
          <p:cNvSpPr/>
          <p:nvPr/>
        </p:nvSpPr>
        <p:spPr>
          <a:xfrm>
            <a:off x="6627453" y="3159227"/>
            <a:ext cx="1287566" cy="1504235"/>
          </a:xfrm>
          <a:prstGeom prst="rect">
            <a:avLst/>
          </a:prstGeom>
          <a:solidFill>
            <a:schemeClr val="bg1"/>
          </a:solidFill>
          <a:ln w="28575">
            <a:solidFill>
              <a:schemeClr val="bg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6618574" y="4300443"/>
            <a:ext cx="1308501" cy="371014"/>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Rename</a:t>
            </a:r>
            <a:endParaRPr lang="zh-CN" altLang="en-US" sz="1600" dirty="0">
              <a:solidFill>
                <a:schemeClr val="bg1"/>
              </a:solidFill>
            </a:endParaRPr>
          </a:p>
        </p:txBody>
      </p:sp>
      <p:pic>
        <p:nvPicPr>
          <p:cNvPr id="53" name="图片 52"/>
          <p:cNvPicPr>
            <a:picLocks noChangeAspect="1"/>
          </p:cNvPicPr>
          <p:nvPr/>
        </p:nvPicPr>
        <p:blipFill>
          <a:blip r:embed="rId4"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868852" y="3452332"/>
            <a:ext cx="804767" cy="697465"/>
          </a:xfrm>
          <a:prstGeom prst="rect">
            <a:avLst/>
          </a:prstGeom>
        </p:spPr>
      </p:pic>
      <p:sp>
        <p:nvSpPr>
          <p:cNvPr id="54" name="矩形 53"/>
          <p:cNvSpPr/>
          <p:nvPr/>
        </p:nvSpPr>
        <p:spPr>
          <a:xfrm>
            <a:off x="7128021" y="5283737"/>
            <a:ext cx="750596" cy="32209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t>Binding</a:t>
            </a:r>
            <a:endParaRPr lang="zh-CN" altLang="en-US" sz="1050" dirty="0"/>
          </a:p>
        </p:txBody>
      </p:sp>
      <p:sp>
        <p:nvSpPr>
          <p:cNvPr id="62" name="矩形 61"/>
          <p:cNvSpPr/>
          <p:nvPr/>
        </p:nvSpPr>
        <p:spPr>
          <a:xfrm>
            <a:off x="5908462" y="5283737"/>
            <a:ext cx="750596" cy="31637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t>Test</a:t>
            </a:r>
            <a:endParaRPr lang="zh-CN" altLang="en-US" sz="1050" dirty="0"/>
          </a:p>
        </p:txBody>
      </p:sp>
      <p:sp>
        <p:nvSpPr>
          <p:cNvPr id="64" name="矩形 63"/>
          <p:cNvSpPr/>
          <p:nvPr/>
        </p:nvSpPr>
        <p:spPr>
          <a:xfrm>
            <a:off x="5599285" y="5233397"/>
            <a:ext cx="1201010" cy="41997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5412571" y="509228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77" name="矩形 76"/>
          <p:cNvSpPr/>
          <p:nvPr/>
        </p:nvSpPr>
        <p:spPr>
          <a:xfrm>
            <a:off x="5477195" y="2858025"/>
            <a:ext cx="1025745" cy="1703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a:solidFill>
                  <a:srgbClr val="FF0000"/>
                </a:solidFill>
              </a:rPr>
              <a:t>Error message</a:t>
            </a:r>
            <a:endParaRPr lang="zh-CN" altLang="en-US" sz="1000" dirty="0">
              <a:solidFill>
                <a:srgbClr val="FF0000"/>
              </a:solidFill>
            </a:endParaRPr>
          </a:p>
        </p:txBody>
      </p:sp>
      <p:sp>
        <p:nvSpPr>
          <p:cNvPr id="78" name="矩形 77"/>
          <p:cNvSpPr/>
          <p:nvPr/>
        </p:nvSpPr>
        <p:spPr>
          <a:xfrm>
            <a:off x="5034106" y="3560429"/>
            <a:ext cx="1025745" cy="1703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a:solidFill>
                  <a:srgbClr val="FF0000"/>
                </a:solidFill>
              </a:rPr>
              <a:t>Error message</a:t>
            </a:r>
            <a:endParaRPr lang="zh-CN" altLang="en-US" sz="1000" dirty="0">
              <a:solidFill>
                <a:srgbClr val="FF0000"/>
              </a:solidFill>
            </a:endParaRPr>
          </a:p>
        </p:txBody>
      </p:sp>
      <p:sp>
        <p:nvSpPr>
          <p:cNvPr id="79" name="矩形 78"/>
          <p:cNvSpPr/>
          <p:nvPr/>
        </p:nvSpPr>
        <p:spPr>
          <a:xfrm>
            <a:off x="5328726" y="2872841"/>
            <a:ext cx="1082853" cy="17789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p:cNvSpPr/>
          <p:nvPr/>
        </p:nvSpPr>
        <p:spPr>
          <a:xfrm>
            <a:off x="4886265" y="3578008"/>
            <a:ext cx="1082853" cy="1687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a:stCxn id="79" idx="1"/>
          </p:cNvCxnSpPr>
          <p:nvPr/>
        </p:nvCxnSpPr>
        <p:spPr>
          <a:xfrm flipH="1">
            <a:off x="3941685" y="2961788"/>
            <a:ext cx="1387041" cy="335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肘形连接符 9"/>
          <p:cNvCxnSpPr/>
          <p:nvPr/>
        </p:nvCxnSpPr>
        <p:spPr>
          <a:xfrm rot="10800000">
            <a:off x="3932809" y="2973188"/>
            <a:ext cx="953457" cy="703853"/>
          </a:xfrm>
          <a:prstGeom prst="bentConnector3">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81" name="椭圆 80"/>
          <p:cNvSpPr/>
          <p:nvPr/>
        </p:nvSpPr>
        <p:spPr>
          <a:xfrm>
            <a:off x="3773488" y="282067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43243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Device Management [View bound]</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507444264"/>
              </p:ext>
            </p:extLst>
          </p:nvPr>
        </p:nvGraphicFramePr>
        <p:xfrm>
          <a:off x="8880629" y="1042036"/>
          <a:ext cx="2916260" cy="1073572"/>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点击被绑定的设备，进入设备信息页，可查看及修改信息。</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a:t>
                      </a:r>
                      <a:r>
                        <a:rPr lang="en-US" altLang="zh-CN" sz="1000" dirty="0">
                          <a:latin typeface="微软雅黑" panose="020B0503020204020204" pitchFamily="34" charset="-122"/>
                          <a:ea typeface="微软雅黑" panose="020B0503020204020204" pitchFamily="34" charset="-122"/>
                        </a:rPr>
                        <a:t>lick bound</a:t>
                      </a:r>
                      <a:r>
                        <a:rPr lang="en-US" altLang="zh-CN" sz="1000" baseline="0" dirty="0">
                          <a:latin typeface="微软雅黑" panose="020B0503020204020204" pitchFamily="34" charset="-122"/>
                          <a:ea typeface="微软雅黑" panose="020B0503020204020204" pitchFamily="34" charset="-122"/>
                        </a:rPr>
                        <a:t> device, enter Bound device information page to view or modify bound information.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pSp>
        <p:nvGrpSpPr>
          <p:cNvPr id="14" name="组合 13"/>
          <p:cNvGrpSpPr/>
          <p:nvPr/>
        </p:nvGrpSpPr>
        <p:grpSpPr>
          <a:xfrm>
            <a:off x="334347" y="1042905"/>
            <a:ext cx="8359569" cy="5224730"/>
            <a:chOff x="334347" y="1042905"/>
            <a:chExt cx="8359569" cy="5224730"/>
          </a:xfrm>
        </p:grpSpPr>
        <p:pic>
          <p:nvPicPr>
            <p:cNvPr id="15" name="图片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a:ln>
              <a:noFill/>
            </a:ln>
          </p:spPr>
        </p:pic>
        <p:sp>
          <p:nvSpPr>
            <p:cNvPr id="17" name="矩形 16"/>
            <p:cNvSpPr/>
            <p:nvPr/>
          </p:nvSpPr>
          <p:spPr>
            <a:xfrm>
              <a:off x="577050" y="1584688"/>
              <a:ext cx="8116866" cy="42302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矩形 17"/>
            <p:cNvSpPr/>
            <p:nvPr/>
          </p:nvSpPr>
          <p:spPr>
            <a:xfrm>
              <a:off x="681997" y="1584688"/>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t>Device Mgt.</a:t>
              </a:r>
              <a:endParaRPr lang="zh-CN" altLang="en-US" b="1" dirty="0"/>
            </a:p>
          </p:txBody>
        </p:sp>
      </p:grpSp>
      <p:sp>
        <p:nvSpPr>
          <p:cNvPr id="19" name="矩形 18"/>
          <p:cNvSpPr/>
          <p:nvPr/>
        </p:nvSpPr>
        <p:spPr>
          <a:xfrm>
            <a:off x="681997" y="2126471"/>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Bound Devices</a:t>
            </a:r>
            <a:endParaRPr lang="zh-CN" altLang="en-US" sz="1400" dirty="0"/>
          </a:p>
        </p:txBody>
      </p:sp>
      <p:grpSp>
        <p:nvGrpSpPr>
          <p:cNvPr id="4" name="组合 3"/>
          <p:cNvGrpSpPr/>
          <p:nvPr/>
        </p:nvGrpSpPr>
        <p:grpSpPr>
          <a:xfrm>
            <a:off x="782552" y="2503502"/>
            <a:ext cx="1103264" cy="1225119"/>
            <a:chOff x="782552" y="2503502"/>
            <a:chExt cx="1103264" cy="1225119"/>
          </a:xfrm>
        </p:grpSpPr>
        <p:sp>
          <p:nvSpPr>
            <p:cNvPr id="20" name="矩形 19"/>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22" name="矩形 21"/>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1</a:t>
              </a:r>
              <a:endParaRPr lang="zh-CN" altLang="en-US" sz="1600" dirty="0">
                <a:solidFill>
                  <a:schemeClr val="bg1"/>
                </a:solidFill>
              </a:endParaRPr>
            </a:p>
          </p:txBody>
        </p:sp>
      </p:grpSp>
      <p:grpSp>
        <p:nvGrpSpPr>
          <p:cNvPr id="23" name="组合 22"/>
          <p:cNvGrpSpPr/>
          <p:nvPr/>
        </p:nvGrpSpPr>
        <p:grpSpPr>
          <a:xfrm>
            <a:off x="2091318" y="2503502"/>
            <a:ext cx="1103264" cy="1225119"/>
            <a:chOff x="782552" y="2503502"/>
            <a:chExt cx="1103264" cy="1225119"/>
          </a:xfrm>
        </p:grpSpPr>
        <p:sp>
          <p:nvSpPr>
            <p:cNvPr id="24" name="矩形 23"/>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26" name="矩形 25"/>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2</a:t>
              </a:r>
              <a:endParaRPr lang="zh-CN" altLang="en-US" sz="1600" dirty="0">
                <a:solidFill>
                  <a:schemeClr val="bg1"/>
                </a:solidFill>
              </a:endParaRPr>
            </a:p>
          </p:txBody>
        </p:sp>
      </p:grpSp>
      <p:grpSp>
        <p:nvGrpSpPr>
          <p:cNvPr id="27" name="组合 26"/>
          <p:cNvGrpSpPr/>
          <p:nvPr/>
        </p:nvGrpSpPr>
        <p:grpSpPr>
          <a:xfrm>
            <a:off x="791430" y="3953444"/>
            <a:ext cx="1103264" cy="1225119"/>
            <a:chOff x="782552" y="2503502"/>
            <a:chExt cx="1103264" cy="1225119"/>
          </a:xfrm>
        </p:grpSpPr>
        <p:sp>
          <p:nvSpPr>
            <p:cNvPr id="28" name="矩形 27"/>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30" name="矩形 29"/>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3</a:t>
              </a:r>
              <a:endParaRPr lang="zh-CN" altLang="en-US" sz="1600" dirty="0">
                <a:solidFill>
                  <a:schemeClr val="bg1"/>
                </a:solidFill>
              </a:endParaRPr>
            </a:p>
          </p:txBody>
        </p:sp>
      </p:grpSp>
      <p:grpSp>
        <p:nvGrpSpPr>
          <p:cNvPr id="31" name="组合 30"/>
          <p:cNvGrpSpPr/>
          <p:nvPr/>
        </p:nvGrpSpPr>
        <p:grpSpPr>
          <a:xfrm>
            <a:off x="2091318" y="3953444"/>
            <a:ext cx="1103264" cy="1225119"/>
            <a:chOff x="782552" y="2503502"/>
            <a:chExt cx="1103264" cy="1225119"/>
          </a:xfrm>
        </p:grpSpPr>
        <p:sp>
          <p:nvSpPr>
            <p:cNvPr id="32" name="矩形 31"/>
            <p:cNvSpPr/>
            <p:nvPr/>
          </p:nvSpPr>
          <p:spPr>
            <a:xfrm>
              <a:off x="782552" y="2503502"/>
              <a:ext cx="1103264" cy="12251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0749" y="2589777"/>
              <a:ext cx="766870" cy="1052567"/>
            </a:xfrm>
            <a:prstGeom prst="rect">
              <a:avLst/>
            </a:prstGeom>
          </p:spPr>
        </p:pic>
        <p:sp>
          <p:nvSpPr>
            <p:cNvPr id="34" name="矩形 33"/>
            <p:cNvSpPr/>
            <p:nvPr/>
          </p:nvSpPr>
          <p:spPr>
            <a:xfrm>
              <a:off x="791430" y="3496410"/>
              <a:ext cx="1094386" cy="227606"/>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4</a:t>
              </a:r>
              <a:endParaRPr lang="zh-CN" altLang="en-US" sz="1600" dirty="0">
                <a:solidFill>
                  <a:schemeClr val="bg1"/>
                </a:solidFill>
              </a:endParaRPr>
            </a:p>
          </p:txBody>
        </p:sp>
      </p:grpSp>
      <p:sp>
        <p:nvSpPr>
          <p:cNvPr id="35" name="矩形 34"/>
          <p:cNvSpPr/>
          <p:nvPr/>
        </p:nvSpPr>
        <p:spPr>
          <a:xfrm>
            <a:off x="4394343" y="2126470"/>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Binding Devices</a:t>
            </a:r>
            <a:endParaRPr lang="zh-CN" altLang="en-US" sz="1400" dirty="0"/>
          </a:p>
        </p:txBody>
      </p:sp>
      <p:sp>
        <p:nvSpPr>
          <p:cNvPr id="37" name="矩形 36"/>
          <p:cNvSpPr/>
          <p:nvPr/>
        </p:nvSpPr>
        <p:spPr>
          <a:xfrm>
            <a:off x="4394343" y="2579735"/>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Device PC IP</a:t>
            </a:r>
            <a:r>
              <a:rPr lang="zh-CN" altLang="en-US" sz="1200" dirty="0"/>
              <a:t>：</a:t>
            </a:r>
          </a:p>
        </p:txBody>
      </p:sp>
      <p:sp>
        <p:nvSpPr>
          <p:cNvPr id="38" name="矩形 37"/>
          <p:cNvSpPr/>
          <p:nvPr/>
        </p:nvSpPr>
        <p:spPr>
          <a:xfrm>
            <a:off x="7718692" y="1291358"/>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477195" y="2636639"/>
            <a:ext cx="2437823" cy="221386"/>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394343" y="3329602"/>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Rename: </a:t>
            </a:r>
            <a:endParaRPr lang="zh-CN" altLang="en-US" sz="1200" dirty="0"/>
          </a:p>
        </p:txBody>
      </p:sp>
      <p:sp>
        <p:nvSpPr>
          <p:cNvPr id="42" name="矩形 41"/>
          <p:cNvSpPr/>
          <p:nvPr/>
        </p:nvSpPr>
        <p:spPr>
          <a:xfrm>
            <a:off x="4394343" y="3747693"/>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Type:</a:t>
            </a:r>
            <a:endParaRPr lang="zh-CN" altLang="en-US" sz="1200" dirty="0"/>
          </a:p>
        </p:txBody>
      </p:sp>
      <p:sp>
        <p:nvSpPr>
          <p:cNvPr id="43" name="矩形 42"/>
          <p:cNvSpPr/>
          <p:nvPr/>
        </p:nvSpPr>
        <p:spPr>
          <a:xfrm>
            <a:off x="4394342" y="4165786"/>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Status:</a:t>
            </a:r>
            <a:endParaRPr lang="zh-CN" altLang="en-US" sz="1200" dirty="0"/>
          </a:p>
        </p:txBody>
      </p:sp>
      <p:sp>
        <p:nvSpPr>
          <p:cNvPr id="44" name="矩形 43"/>
          <p:cNvSpPr/>
          <p:nvPr/>
        </p:nvSpPr>
        <p:spPr>
          <a:xfrm>
            <a:off x="5106140" y="3393084"/>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p:cNvGrpSpPr/>
          <p:nvPr/>
        </p:nvGrpSpPr>
        <p:grpSpPr>
          <a:xfrm>
            <a:off x="5106140" y="3790851"/>
            <a:ext cx="1225118" cy="179294"/>
            <a:chOff x="1393794" y="4056259"/>
            <a:chExt cx="1225118" cy="179294"/>
          </a:xfrm>
        </p:grpSpPr>
        <p:sp>
          <p:nvSpPr>
            <p:cNvPr id="46" name="矩形 45"/>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7" name="等腰三角形 46"/>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5106140" y="4222691"/>
            <a:ext cx="1225118" cy="179294"/>
            <a:chOff x="1393794" y="4056259"/>
            <a:chExt cx="1225118" cy="179294"/>
          </a:xfrm>
        </p:grpSpPr>
        <p:sp>
          <p:nvSpPr>
            <p:cNvPr id="49" name="矩形 48"/>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等腰三角形 49"/>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1" name="矩形 50"/>
          <p:cNvSpPr/>
          <p:nvPr/>
        </p:nvSpPr>
        <p:spPr>
          <a:xfrm>
            <a:off x="6627453" y="3159227"/>
            <a:ext cx="1287566" cy="1504235"/>
          </a:xfrm>
          <a:prstGeom prst="rect">
            <a:avLst/>
          </a:prstGeom>
          <a:solidFill>
            <a:schemeClr val="bg1"/>
          </a:solidFill>
          <a:ln w="28575">
            <a:solidFill>
              <a:schemeClr val="bg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6618574" y="4300443"/>
            <a:ext cx="1308501" cy="371014"/>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Rename</a:t>
            </a:r>
            <a:endParaRPr lang="zh-CN" altLang="en-US" sz="1600" dirty="0">
              <a:solidFill>
                <a:schemeClr val="bg1"/>
              </a:solidFill>
            </a:endParaRPr>
          </a:p>
        </p:txBody>
      </p:sp>
      <p:pic>
        <p:nvPicPr>
          <p:cNvPr id="53" name="图片 52"/>
          <p:cNvPicPr>
            <a:picLocks noChangeAspect="1"/>
          </p:cNvPicPr>
          <p:nvPr/>
        </p:nvPicPr>
        <p:blipFill>
          <a:blip r:embed="rId4"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868852" y="3452332"/>
            <a:ext cx="804767" cy="697465"/>
          </a:xfrm>
          <a:prstGeom prst="rect">
            <a:avLst/>
          </a:prstGeom>
        </p:spPr>
      </p:pic>
      <p:sp>
        <p:nvSpPr>
          <p:cNvPr id="54" name="矩形 53"/>
          <p:cNvSpPr/>
          <p:nvPr/>
        </p:nvSpPr>
        <p:spPr>
          <a:xfrm>
            <a:off x="7128021" y="5283737"/>
            <a:ext cx="750596" cy="32209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t>Binding</a:t>
            </a:r>
            <a:endParaRPr lang="zh-CN" altLang="en-US" sz="1050" dirty="0"/>
          </a:p>
        </p:txBody>
      </p:sp>
      <p:sp>
        <p:nvSpPr>
          <p:cNvPr id="62" name="矩形 61"/>
          <p:cNvSpPr/>
          <p:nvPr/>
        </p:nvSpPr>
        <p:spPr>
          <a:xfrm>
            <a:off x="5908462" y="5283737"/>
            <a:ext cx="750596" cy="316370"/>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t>Test</a:t>
            </a:r>
            <a:endParaRPr lang="zh-CN" altLang="en-US" sz="1050" dirty="0"/>
          </a:p>
        </p:txBody>
      </p:sp>
      <p:sp>
        <p:nvSpPr>
          <p:cNvPr id="64" name="矩形 63"/>
          <p:cNvSpPr/>
          <p:nvPr/>
        </p:nvSpPr>
        <p:spPr>
          <a:xfrm>
            <a:off x="647604" y="2450722"/>
            <a:ext cx="2638615" cy="283301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505609" y="234145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9017175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Device Management [Update-1]</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1641037020"/>
              </p:ext>
            </p:extLst>
          </p:nvPr>
        </p:nvGraphicFramePr>
        <p:xfrm>
          <a:off x="8880629" y="1042036"/>
          <a:ext cx="2916260" cy="4849684"/>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设备当前配置信息</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Device information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设备名称更新</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R</a:t>
                      </a:r>
                      <a:r>
                        <a:rPr lang="en-US" altLang="zh-CN" sz="1000" dirty="0">
                          <a:latin typeface="微软雅黑" panose="020B0503020204020204" pitchFamily="34" charset="-122"/>
                          <a:ea typeface="微软雅黑" panose="020B0503020204020204" pitchFamily="34" charset="-122"/>
                        </a:rPr>
                        <a:t>ename device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7258588"/>
                  </a:ext>
                </a:extLst>
              </a:tr>
              <a:tr h="209550">
                <a:tc>
                  <a:txBody>
                    <a:bodyPr/>
                    <a:lstStyle/>
                    <a:p>
                      <a:r>
                        <a:rPr lang="en-US" altLang="zh-CN" sz="1000" dirty="0">
                          <a:latin typeface="微软雅黑" panose="020B0503020204020204" pitchFamily="34" charset="-122"/>
                          <a:ea typeface="微软雅黑" panose="020B0503020204020204" pitchFamily="34" charset="-122"/>
                        </a:rPr>
                        <a:t>3.</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设备类型更新</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U</a:t>
                      </a:r>
                      <a:r>
                        <a:rPr lang="en-US" altLang="zh-CN" sz="1000" dirty="0">
                          <a:latin typeface="微软雅黑" panose="020B0503020204020204" pitchFamily="34" charset="-122"/>
                          <a:ea typeface="微软雅黑" panose="020B0503020204020204" pitchFamily="34" charset="-122"/>
                        </a:rPr>
                        <a:t>pdate device type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7084108"/>
                  </a:ext>
                </a:extLst>
              </a:tr>
              <a:tr h="209550">
                <a:tc>
                  <a:txBody>
                    <a:bodyPr/>
                    <a:lstStyle/>
                    <a:p>
                      <a:r>
                        <a:rPr lang="en-US" altLang="zh-CN" sz="1000" dirty="0">
                          <a:latin typeface="微软雅黑" panose="020B0503020204020204" pitchFamily="34" charset="-122"/>
                          <a:ea typeface="微软雅黑" panose="020B0503020204020204" pitchFamily="34" charset="-122"/>
                        </a:rPr>
                        <a:t>4.</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设备状态更新</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U</a:t>
                      </a:r>
                      <a:r>
                        <a:rPr lang="en-US" altLang="zh-CN" sz="1000" dirty="0">
                          <a:latin typeface="微软雅黑" panose="020B0503020204020204" pitchFamily="34" charset="-122"/>
                          <a:ea typeface="微软雅黑" panose="020B0503020204020204" pitchFamily="34" charset="-122"/>
                        </a:rPr>
                        <a:t>pdate device status</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22151149"/>
                  </a:ext>
                </a:extLst>
              </a:tr>
              <a:tr h="209550">
                <a:tc>
                  <a:txBody>
                    <a:bodyPr/>
                    <a:lstStyle/>
                    <a:p>
                      <a:r>
                        <a:rPr lang="en-US" altLang="zh-CN" sz="1000" dirty="0">
                          <a:latin typeface="微软雅黑" panose="020B0503020204020204" pitchFamily="34" charset="-122"/>
                          <a:ea typeface="微软雅黑" panose="020B0503020204020204" pitchFamily="34" charset="-122"/>
                        </a:rPr>
                        <a:t>5.</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更新预览</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U</a:t>
                      </a:r>
                      <a:r>
                        <a:rPr lang="en-US" altLang="zh-CN" sz="1000" dirty="0">
                          <a:latin typeface="微软雅黑" panose="020B0503020204020204" pitchFamily="34" charset="-122"/>
                          <a:ea typeface="微软雅黑" panose="020B0503020204020204" pitchFamily="34" charset="-122"/>
                        </a:rPr>
                        <a:t>pdate preview</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680099"/>
                  </a:ext>
                </a:extLst>
              </a:tr>
              <a:tr h="209550">
                <a:tc>
                  <a:txBody>
                    <a:bodyPr/>
                    <a:lstStyle/>
                    <a:p>
                      <a:r>
                        <a:rPr lang="en-US" altLang="zh-CN" sz="1000" dirty="0">
                          <a:latin typeface="微软雅黑" panose="020B0503020204020204" pitchFamily="34" charset="-122"/>
                          <a:ea typeface="微软雅黑" panose="020B0503020204020204" pitchFamily="34" charset="-122"/>
                        </a:rPr>
                        <a:t>6.</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录入信息错误提示</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Error message</a:t>
                      </a:r>
                    </a:p>
                    <a:p>
                      <a:r>
                        <a:rPr lang="en-US" altLang="ko-KR" sz="1000" dirty="0">
                          <a:latin typeface="微软雅黑" panose="020B0503020204020204" pitchFamily="34" charset="-122"/>
                          <a:ea typeface="微软雅黑" panose="020B0503020204020204" pitchFamily="34" charset="-122"/>
                        </a:rPr>
                        <a:t>R</a:t>
                      </a:r>
                      <a:r>
                        <a:rPr lang="en-US" altLang="zh-CN" sz="1000" dirty="0">
                          <a:latin typeface="微软雅黑" panose="020B0503020204020204" pitchFamily="34" charset="-122"/>
                          <a:ea typeface="微软雅黑" panose="020B0503020204020204" pitchFamily="34" charset="-122"/>
                        </a:rPr>
                        <a:t>ename</a:t>
                      </a:r>
                      <a:r>
                        <a:rPr lang="zh-CN" altLang="en-US" sz="1000" dirty="0">
                          <a:latin typeface="微软雅黑" panose="020B0503020204020204" pitchFamily="34" charset="-122"/>
                          <a:ea typeface="微软雅黑" panose="020B0503020204020204" pitchFamily="34" charset="-122"/>
                        </a:rPr>
                        <a:t>错误提示包含：</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Rename error message include:</a:t>
                      </a: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此名称已被占用</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zh-CN" sz="1000" dirty="0">
                          <a:latin typeface="微软雅黑" panose="020B0503020204020204" pitchFamily="34" charset="-122"/>
                          <a:ea typeface="微软雅黑" panose="020B0503020204020204" pitchFamily="34" charset="-122"/>
                        </a:rPr>
                        <a:t>     This name is already being used</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80167379"/>
                  </a:ext>
                </a:extLst>
              </a:tr>
              <a:tr h="209550">
                <a:tc>
                  <a:txBody>
                    <a:bodyPr/>
                    <a:lstStyle/>
                    <a:p>
                      <a:r>
                        <a:rPr lang="en-US" altLang="ko-KR" sz="1000" dirty="0">
                          <a:latin typeface="微软雅黑" panose="020B0503020204020204" pitchFamily="34" charset="-122"/>
                          <a:ea typeface="微软雅黑" panose="020B0503020204020204" pitchFamily="34" charset="-122"/>
                        </a:rPr>
                        <a:t>7.</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marL="0" indent="0">
                        <a:buFont typeface="Wingdings" panose="05000000000000000000" pitchFamily="2" charset="2"/>
                        <a:buNone/>
                      </a:pPr>
                      <a:r>
                        <a:rPr lang="zh-CN" altLang="en-US" sz="1000" dirty="0">
                          <a:latin typeface="微软雅黑" panose="020B0503020204020204" pitchFamily="34" charset="-122"/>
                          <a:ea typeface="微软雅黑" panose="020B0503020204020204" pitchFamily="34" charset="-122"/>
                        </a:rPr>
                        <a:t>测试按钮，点击测试按钮，检测当前输入的绑定信息是否有误</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rPr>
                        <a:t>T</a:t>
                      </a:r>
                      <a:r>
                        <a:rPr lang="en-US" altLang="zh-CN" sz="1000" dirty="0">
                          <a:latin typeface="微软雅黑" panose="020B0503020204020204" pitchFamily="34" charset="-122"/>
                        </a:rPr>
                        <a:t>est button</a:t>
                      </a:r>
                      <a:r>
                        <a:rPr lang="zh-CN" altLang="en-US" sz="1000" dirty="0">
                          <a:latin typeface="微软雅黑" panose="020B0503020204020204" pitchFamily="34" charset="-122"/>
                        </a:rPr>
                        <a:t>，</a:t>
                      </a:r>
                      <a:r>
                        <a:rPr lang="en-US" altLang="zh-CN" sz="1000" dirty="0">
                          <a:latin typeface="微软雅黑" panose="020B0503020204020204" pitchFamily="34" charset="-122"/>
                        </a:rPr>
                        <a:t>Click it</a:t>
                      </a:r>
                      <a:r>
                        <a:rPr lang="en-US" altLang="zh-CN" sz="1000" baseline="0" dirty="0">
                          <a:latin typeface="微软雅黑" panose="020B0503020204020204" pitchFamily="34" charset="-122"/>
                        </a:rPr>
                        <a:t> to check the enter or select info is right or not.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17066698"/>
                  </a:ext>
                </a:extLst>
              </a:tr>
              <a:tr h="209550">
                <a:tc>
                  <a:txBody>
                    <a:bodyPr/>
                    <a:lstStyle/>
                    <a:p>
                      <a:r>
                        <a:rPr lang="en-US" altLang="ko-KR" sz="1000" dirty="0">
                          <a:latin typeface="微软雅黑" panose="020B0503020204020204" pitchFamily="34" charset="-122"/>
                          <a:ea typeface="微软雅黑" panose="020B0503020204020204" pitchFamily="34" charset="-122"/>
                        </a:rPr>
                        <a:t>8.</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点击“更新”按钮，完成更新</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a:t>
                      </a:r>
                      <a:r>
                        <a:rPr lang="en-US" altLang="zh-CN" sz="1000" dirty="0">
                          <a:latin typeface="微软雅黑" panose="020B0503020204020204" pitchFamily="34" charset="-122"/>
                          <a:ea typeface="微软雅黑" panose="020B0503020204020204" pitchFamily="34" charset="-122"/>
                        </a:rPr>
                        <a:t>lick </a:t>
                      </a:r>
                      <a:r>
                        <a:rPr lang="zh-CN" altLang="en-US" sz="1000" dirty="0">
                          <a:latin typeface="微软雅黑" panose="020B0503020204020204" pitchFamily="34" charset="-122"/>
                          <a:ea typeface="微软雅黑" panose="020B0503020204020204" pitchFamily="34" charset="-122"/>
                        </a:rPr>
                        <a:t>“</a:t>
                      </a:r>
                      <a:r>
                        <a:rPr lang="en-US" altLang="zh-CN" sz="1000" dirty="0">
                          <a:latin typeface="微软雅黑" panose="020B0503020204020204" pitchFamily="34" charset="-122"/>
                          <a:ea typeface="微软雅黑" panose="020B0503020204020204" pitchFamily="34" charset="-122"/>
                        </a:rPr>
                        <a:t>Update</a:t>
                      </a:r>
                      <a:r>
                        <a:rPr lang="zh-CN" altLang="en-US" sz="1000" dirty="0">
                          <a:latin typeface="微软雅黑" panose="020B0503020204020204" pitchFamily="34" charset="-122"/>
                          <a:ea typeface="微软雅黑" panose="020B0503020204020204" pitchFamily="34" charset="-122"/>
                        </a:rPr>
                        <a:t>” </a:t>
                      </a:r>
                      <a:r>
                        <a:rPr lang="en-US" altLang="zh-CN" sz="1000" dirty="0">
                          <a:latin typeface="微软雅黑" panose="020B0503020204020204" pitchFamily="34" charset="-122"/>
                          <a:ea typeface="微软雅黑" panose="020B0503020204020204" pitchFamily="34" charset="-122"/>
                        </a:rPr>
                        <a:t>button</a:t>
                      </a:r>
                      <a:r>
                        <a:rPr lang="zh-CN" altLang="en-US" sz="1000" baseline="0" dirty="0">
                          <a:latin typeface="微软雅黑" panose="020B0503020204020204" pitchFamily="34" charset="-122"/>
                          <a:ea typeface="微软雅黑" panose="020B0503020204020204" pitchFamily="34" charset="-122"/>
                        </a:rPr>
                        <a:t> </a:t>
                      </a:r>
                      <a:r>
                        <a:rPr lang="en-US" altLang="zh-CN" sz="1000" baseline="0" dirty="0">
                          <a:latin typeface="微软雅黑" panose="020B0503020204020204" pitchFamily="34" charset="-122"/>
                          <a:ea typeface="微软雅黑" panose="020B0503020204020204" pitchFamily="34" charset="-122"/>
                        </a:rPr>
                        <a:t>to update bound information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72250754"/>
                  </a:ext>
                </a:extLst>
              </a:tr>
              <a:tr h="209550">
                <a:tc>
                  <a:txBody>
                    <a:bodyPr/>
                    <a:lstStyle/>
                    <a:p>
                      <a:r>
                        <a:rPr lang="en-US" altLang="ko-KR" sz="1000" dirty="0">
                          <a:latin typeface="微软雅黑" panose="020B0503020204020204" pitchFamily="34" charset="-122"/>
                          <a:ea typeface="微软雅黑" panose="020B0503020204020204" pitchFamily="34" charset="-122"/>
                        </a:rPr>
                        <a:t>9.</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点击取消绑定按钮，取消设备绑定</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a:t>
                      </a:r>
                      <a:r>
                        <a:rPr lang="en-US" altLang="zh-CN" sz="1000" dirty="0">
                          <a:latin typeface="微软雅黑" panose="020B0503020204020204" pitchFamily="34" charset="-122"/>
                          <a:ea typeface="微软雅黑" panose="020B0503020204020204" pitchFamily="34" charset="-122"/>
                        </a:rPr>
                        <a:t>lick </a:t>
                      </a:r>
                      <a:r>
                        <a:rPr lang="zh-CN" altLang="en-US" sz="1000" dirty="0">
                          <a:latin typeface="微软雅黑" panose="020B0503020204020204" pitchFamily="34" charset="-122"/>
                          <a:ea typeface="微软雅黑" panose="020B0503020204020204" pitchFamily="34" charset="-122"/>
                        </a:rPr>
                        <a:t>“</a:t>
                      </a:r>
                      <a:r>
                        <a:rPr lang="en-US" altLang="zh-CN" sz="1000" dirty="0">
                          <a:latin typeface="微软雅黑" panose="020B0503020204020204" pitchFamily="34" charset="-122"/>
                          <a:ea typeface="微软雅黑" panose="020B0503020204020204" pitchFamily="34" charset="-122"/>
                        </a:rPr>
                        <a:t>Unbind</a:t>
                      </a:r>
                      <a:r>
                        <a:rPr lang="zh-CN" altLang="en-US" sz="1000" dirty="0">
                          <a:latin typeface="微软雅黑" panose="020B0503020204020204" pitchFamily="34" charset="-122"/>
                          <a:ea typeface="微软雅黑" panose="020B0503020204020204" pitchFamily="34" charset="-122"/>
                        </a:rPr>
                        <a:t>” </a:t>
                      </a:r>
                      <a:r>
                        <a:rPr lang="en-US" altLang="zh-CN" sz="1000" dirty="0">
                          <a:latin typeface="微软雅黑" panose="020B0503020204020204" pitchFamily="34" charset="-122"/>
                          <a:ea typeface="微软雅黑" panose="020B0503020204020204" pitchFamily="34" charset="-122"/>
                        </a:rPr>
                        <a:t>button</a:t>
                      </a:r>
                      <a:r>
                        <a:rPr lang="zh-CN" altLang="en-US" sz="1000" baseline="0" dirty="0">
                          <a:latin typeface="微软雅黑" panose="020B0503020204020204" pitchFamily="34" charset="-122"/>
                          <a:ea typeface="微软雅黑" panose="020B0503020204020204" pitchFamily="34" charset="-122"/>
                        </a:rPr>
                        <a:t> </a:t>
                      </a:r>
                      <a:r>
                        <a:rPr lang="en-US" altLang="zh-CN" sz="1000" baseline="0" dirty="0">
                          <a:latin typeface="微软雅黑" panose="020B0503020204020204" pitchFamily="34" charset="-122"/>
                          <a:ea typeface="微软雅黑" panose="020B0503020204020204" pitchFamily="34" charset="-122"/>
                        </a:rPr>
                        <a:t>to unbind device with control panel</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6909417"/>
                  </a:ext>
                </a:extLst>
              </a:tr>
            </a:tbl>
          </a:graphicData>
        </a:graphic>
      </p:graphicFrame>
      <p:grpSp>
        <p:nvGrpSpPr>
          <p:cNvPr id="14" name="组合 13"/>
          <p:cNvGrpSpPr/>
          <p:nvPr/>
        </p:nvGrpSpPr>
        <p:grpSpPr>
          <a:xfrm>
            <a:off x="334347" y="1042905"/>
            <a:ext cx="8359569" cy="5224730"/>
            <a:chOff x="334347" y="1042905"/>
            <a:chExt cx="8359569" cy="5224730"/>
          </a:xfrm>
        </p:grpSpPr>
        <p:pic>
          <p:nvPicPr>
            <p:cNvPr id="15" name="图片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a:ln>
              <a:noFill/>
            </a:ln>
          </p:spPr>
        </p:pic>
        <p:sp>
          <p:nvSpPr>
            <p:cNvPr id="17" name="矩形 16"/>
            <p:cNvSpPr/>
            <p:nvPr/>
          </p:nvSpPr>
          <p:spPr>
            <a:xfrm>
              <a:off x="577050" y="1584688"/>
              <a:ext cx="8116866" cy="42302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8" name="矩形 17"/>
            <p:cNvSpPr/>
            <p:nvPr/>
          </p:nvSpPr>
          <p:spPr>
            <a:xfrm>
              <a:off x="681997" y="1584688"/>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 Mgt.</a:t>
              </a:r>
              <a:endParaRPr lang="zh-CN" altLang="en-US" b="1" dirty="0">
                <a:latin typeface="微软雅黑" panose="020B0503020204020204" pitchFamily="34" charset="-122"/>
                <a:ea typeface="微软雅黑" panose="020B0503020204020204" pitchFamily="34" charset="-122"/>
              </a:endParaRPr>
            </a:p>
          </p:txBody>
        </p:sp>
      </p:grpSp>
      <p:sp>
        <p:nvSpPr>
          <p:cNvPr id="19" name="矩形 18"/>
          <p:cNvSpPr/>
          <p:nvPr/>
        </p:nvSpPr>
        <p:spPr>
          <a:xfrm>
            <a:off x="681996" y="2126471"/>
            <a:ext cx="244294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latin typeface="微软雅黑" panose="020B0503020204020204" pitchFamily="34" charset="-122"/>
                <a:ea typeface="微软雅黑" panose="020B0503020204020204" pitchFamily="34" charset="-122"/>
              </a:rPr>
              <a:t>Device Information</a:t>
            </a:r>
            <a:endParaRPr lang="zh-CN" altLang="en-US" sz="1400" dirty="0">
              <a:latin typeface="微软雅黑" panose="020B0503020204020204" pitchFamily="34" charset="-122"/>
              <a:ea typeface="微软雅黑" panose="020B0503020204020204" pitchFamily="34" charset="-122"/>
            </a:endParaRPr>
          </a:p>
        </p:txBody>
      </p:sp>
      <p:sp>
        <p:nvSpPr>
          <p:cNvPr id="39" name="矩形 38"/>
          <p:cNvSpPr/>
          <p:nvPr/>
        </p:nvSpPr>
        <p:spPr>
          <a:xfrm>
            <a:off x="681997" y="3806904"/>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PC IP</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192.168.1.101</a:t>
            </a:r>
            <a:endParaRPr lang="zh-CN" altLang="en-US" sz="1200" dirty="0">
              <a:latin typeface="微软雅黑" panose="020B0503020204020204" pitchFamily="34" charset="-122"/>
              <a:ea typeface="微软雅黑" panose="020B0503020204020204" pitchFamily="34" charset="-122"/>
            </a:endParaRPr>
          </a:p>
        </p:txBody>
      </p:sp>
      <p:sp>
        <p:nvSpPr>
          <p:cNvPr id="56" name="矩形 55"/>
          <p:cNvSpPr/>
          <p:nvPr/>
        </p:nvSpPr>
        <p:spPr>
          <a:xfrm>
            <a:off x="7128021" y="5283737"/>
            <a:ext cx="750596" cy="32209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微软雅黑" panose="020B0503020204020204" pitchFamily="34" charset="-122"/>
                <a:ea typeface="微软雅黑" panose="020B0503020204020204" pitchFamily="34" charset="-122"/>
              </a:rPr>
              <a:t>Update</a:t>
            </a:r>
            <a:endParaRPr lang="zh-CN" altLang="en-US" sz="1050" dirty="0">
              <a:latin typeface="微软雅黑" panose="020B0503020204020204" pitchFamily="34" charset="-122"/>
              <a:ea typeface="微软雅黑" panose="020B0503020204020204" pitchFamily="34" charset="-122"/>
            </a:endParaRPr>
          </a:p>
        </p:txBody>
      </p:sp>
      <p:sp>
        <p:nvSpPr>
          <p:cNvPr id="26" name="矩形 25"/>
          <p:cNvSpPr/>
          <p:nvPr/>
        </p:nvSpPr>
        <p:spPr>
          <a:xfrm>
            <a:off x="681997" y="2836596"/>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Name</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Name 1</a:t>
            </a:r>
            <a:endParaRPr lang="zh-CN" altLang="en-US" sz="1200" dirty="0">
              <a:latin typeface="微软雅黑" panose="020B0503020204020204" pitchFamily="34" charset="-122"/>
              <a:ea typeface="微软雅黑" panose="020B0503020204020204" pitchFamily="34" charset="-122"/>
            </a:endParaRPr>
          </a:p>
        </p:txBody>
      </p:sp>
      <p:sp>
        <p:nvSpPr>
          <p:cNvPr id="27" name="矩形 26"/>
          <p:cNvSpPr/>
          <p:nvPr/>
        </p:nvSpPr>
        <p:spPr>
          <a:xfrm>
            <a:off x="681997" y="3160032"/>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Type</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Egg Chair</a:t>
            </a:r>
            <a:endParaRPr lang="zh-CN" altLang="en-US" sz="1200" dirty="0">
              <a:latin typeface="微软雅黑" panose="020B0503020204020204" pitchFamily="34" charset="-122"/>
              <a:ea typeface="微软雅黑" panose="020B0503020204020204" pitchFamily="34" charset="-122"/>
            </a:endParaRPr>
          </a:p>
        </p:txBody>
      </p:sp>
      <p:sp>
        <p:nvSpPr>
          <p:cNvPr id="28" name="矩形 27"/>
          <p:cNvSpPr/>
          <p:nvPr/>
        </p:nvSpPr>
        <p:spPr>
          <a:xfrm>
            <a:off x="681997" y="3483468"/>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Status</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Normal</a:t>
            </a:r>
            <a:endParaRPr lang="zh-CN" altLang="en-US" sz="1200" dirty="0">
              <a:latin typeface="微软雅黑" panose="020B0503020204020204" pitchFamily="34" charset="-122"/>
              <a:ea typeface="微软雅黑" panose="020B0503020204020204" pitchFamily="34" charset="-122"/>
            </a:endParaRPr>
          </a:p>
        </p:txBody>
      </p:sp>
      <p:sp>
        <p:nvSpPr>
          <p:cNvPr id="42" name="矩形 41"/>
          <p:cNvSpPr/>
          <p:nvPr/>
        </p:nvSpPr>
        <p:spPr>
          <a:xfrm>
            <a:off x="864348" y="5283737"/>
            <a:ext cx="750596" cy="32209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微软雅黑" panose="020B0503020204020204" pitchFamily="34" charset="-122"/>
                <a:ea typeface="微软雅黑" panose="020B0503020204020204" pitchFamily="34" charset="-122"/>
              </a:rPr>
              <a:t>Unbind</a:t>
            </a:r>
            <a:endParaRPr lang="zh-CN" altLang="en-US" sz="1050" dirty="0">
              <a:latin typeface="微软雅黑" panose="020B0503020204020204" pitchFamily="34" charset="-122"/>
              <a:ea typeface="微软雅黑" panose="020B0503020204020204" pitchFamily="34" charset="-122"/>
            </a:endParaRPr>
          </a:p>
        </p:txBody>
      </p:sp>
      <p:sp>
        <p:nvSpPr>
          <p:cNvPr id="51" name="矩形 50"/>
          <p:cNvSpPr/>
          <p:nvPr/>
        </p:nvSpPr>
        <p:spPr>
          <a:xfrm>
            <a:off x="521428" y="2760679"/>
            <a:ext cx="3078103" cy="150670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3" name="椭圆 52"/>
          <p:cNvSpPr/>
          <p:nvPr/>
        </p:nvSpPr>
        <p:spPr>
          <a:xfrm>
            <a:off x="380316" y="256476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46" name="矩形 45"/>
          <p:cNvSpPr/>
          <p:nvPr/>
        </p:nvSpPr>
        <p:spPr>
          <a:xfrm>
            <a:off x="7718692" y="1291358"/>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4" name="矩形 73"/>
          <p:cNvSpPr/>
          <p:nvPr/>
        </p:nvSpPr>
        <p:spPr>
          <a:xfrm>
            <a:off x="3773010" y="2084542"/>
            <a:ext cx="244294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latin typeface="微软雅黑" panose="020B0503020204020204" pitchFamily="34" charset="-122"/>
                <a:ea typeface="微软雅黑" panose="020B0503020204020204" pitchFamily="34" charset="-122"/>
              </a:rPr>
              <a:t>Update</a:t>
            </a:r>
            <a:endParaRPr lang="zh-CN" altLang="en-US" sz="1400"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4380356" y="2760679"/>
            <a:ext cx="3532733" cy="1512230"/>
            <a:chOff x="4394342" y="3159227"/>
            <a:chExt cx="3532733" cy="1512230"/>
          </a:xfrm>
        </p:grpSpPr>
        <p:sp>
          <p:nvSpPr>
            <p:cNvPr id="75" name="矩形 74"/>
            <p:cNvSpPr/>
            <p:nvPr/>
          </p:nvSpPr>
          <p:spPr>
            <a:xfrm>
              <a:off x="4394343" y="3329602"/>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Rename: </a:t>
              </a:r>
              <a:endParaRPr lang="zh-CN" altLang="en-US" sz="1200" dirty="0">
                <a:latin typeface="微软雅黑" panose="020B0503020204020204" pitchFamily="34" charset="-122"/>
                <a:ea typeface="微软雅黑" panose="020B0503020204020204" pitchFamily="34" charset="-122"/>
              </a:endParaRPr>
            </a:p>
          </p:txBody>
        </p:sp>
        <p:sp>
          <p:nvSpPr>
            <p:cNvPr id="76" name="矩形 75"/>
            <p:cNvSpPr/>
            <p:nvPr/>
          </p:nvSpPr>
          <p:spPr>
            <a:xfrm>
              <a:off x="4394343" y="3747693"/>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Type:</a:t>
              </a:r>
              <a:endParaRPr lang="zh-CN" altLang="en-US" sz="1200" dirty="0">
                <a:latin typeface="微软雅黑" panose="020B0503020204020204" pitchFamily="34" charset="-122"/>
                <a:ea typeface="微软雅黑" panose="020B0503020204020204" pitchFamily="34" charset="-122"/>
              </a:endParaRPr>
            </a:p>
          </p:txBody>
        </p:sp>
        <p:sp>
          <p:nvSpPr>
            <p:cNvPr id="77" name="矩形 76"/>
            <p:cNvSpPr/>
            <p:nvPr/>
          </p:nvSpPr>
          <p:spPr>
            <a:xfrm>
              <a:off x="4394342" y="4165786"/>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Status:</a:t>
              </a:r>
              <a:endParaRPr lang="zh-CN" altLang="en-US" sz="1200" dirty="0">
                <a:latin typeface="微软雅黑" panose="020B0503020204020204" pitchFamily="34" charset="-122"/>
                <a:ea typeface="微软雅黑" panose="020B0503020204020204" pitchFamily="34" charset="-122"/>
              </a:endParaRPr>
            </a:p>
          </p:txBody>
        </p:sp>
        <p:sp>
          <p:nvSpPr>
            <p:cNvPr id="78" name="矩形 77"/>
            <p:cNvSpPr/>
            <p:nvPr/>
          </p:nvSpPr>
          <p:spPr>
            <a:xfrm>
              <a:off x="5106140" y="3393084"/>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79" name="组合 78"/>
            <p:cNvGrpSpPr/>
            <p:nvPr/>
          </p:nvGrpSpPr>
          <p:grpSpPr>
            <a:xfrm>
              <a:off x="5106140" y="3790851"/>
              <a:ext cx="1225118" cy="179294"/>
              <a:chOff x="1393794" y="4056259"/>
              <a:chExt cx="1225118" cy="179294"/>
            </a:xfrm>
          </p:grpSpPr>
          <p:sp>
            <p:nvSpPr>
              <p:cNvPr id="80" name="矩形 79"/>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81" name="等腰三角形 80"/>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grpSp>
          <p:nvGrpSpPr>
            <p:cNvPr id="82" name="组合 81"/>
            <p:cNvGrpSpPr/>
            <p:nvPr/>
          </p:nvGrpSpPr>
          <p:grpSpPr>
            <a:xfrm>
              <a:off x="5106140" y="4222691"/>
              <a:ext cx="1225118" cy="179294"/>
              <a:chOff x="1393794" y="4056259"/>
              <a:chExt cx="1225118" cy="179294"/>
            </a:xfrm>
          </p:grpSpPr>
          <p:sp>
            <p:nvSpPr>
              <p:cNvPr id="83" name="矩形 82"/>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4" name="等腰三角形 83"/>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85" name="矩形 84"/>
            <p:cNvSpPr/>
            <p:nvPr/>
          </p:nvSpPr>
          <p:spPr>
            <a:xfrm>
              <a:off x="6627453" y="3159227"/>
              <a:ext cx="1287566" cy="1504235"/>
            </a:xfrm>
            <a:prstGeom prst="rect">
              <a:avLst/>
            </a:prstGeom>
            <a:solidFill>
              <a:schemeClr val="bg1"/>
            </a:solidFill>
            <a:ln w="28575">
              <a:solidFill>
                <a:schemeClr val="bg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6" name="矩形 85"/>
            <p:cNvSpPr/>
            <p:nvPr/>
          </p:nvSpPr>
          <p:spPr>
            <a:xfrm>
              <a:off x="6618574" y="4300443"/>
              <a:ext cx="1308501" cy="371014"/>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微软雅黑" panose="020B0503020204020204" pitchFamily="34" charset="-122"/>
                  <a:ea typeface="微软雅黑" panose="020B0503020204020204" pitchFamily="34" charset="-122"/>
                </a:rPr>
                <a:t>Rename</a:t>
              </a:r>
              <a:endParaRPr lang="zh-CN" altLang="en-US" sz="1600" dirty="0">
                <a:solidFill>
                  <a:schemeClr val="bg1"/>
                </a:solidFill>
                <a:latin typeface="微软雅黑" panose="020B0503020204020204" pitchFamily="34" charset="-122"/>
                <a:ea typeface="微软雅黑" panose="020B0503020204020204" pitchFamily="34" charset="-122"/>
              </a:endParaRPr>
            </a:p>
          </p:txBody>
        </p:sp>
        <p:pic>
          <p:nvPicPr>
            <p:cNvPr id="87" name="图片 86"/>
            <p:cNvPicPr>
              <a:picLocks noChangeAspect="1"/>
            </p:cNvPicPr>
            <p:nvPr/>
          </p:nvPicPr>
          <p:blipFill>
            <a:blip r:embed="rId3"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868852" y="3452332"/>
              <a:ext cx="804767" cy="697465"/>
            </a:xfrm>
            <a:prstGeom prst="rect">
              <a:avLst/>
            </a:prstGeom>
          </p:spPr>
        </p:pic>
      </p:grpSp>
      <p:sp>
        <p:nvSpPr>
          <p:cNvPr id="88" name="矩形 87"/>
          <p:cNvSpPr/>
          <p:nvPr/>
        </p:nvSpPr>
        <p:spPr>
          <a:xfrm>
            <a:off x="4997134" y="3158380"/>
            <a:ext cx="1383696" cy="2150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00" dirty="0">
                <a:solidFill>
                  <a:srgbClr val="FF0000"/>
                </a:solidFill>
                <a:latin typeface="微软雅黑" panose="020B0503020204020204" pitchFamily="34" charset="-122"/>
                <a:ea typeface="微软雅黑" panose="020B0503020204020204" pitchFamily="34" charset="-122"/>
              </a:rPr>
              <a:t>Error message</a:t>
            </a:r>
            <a:endParaRPr lang="zh-CN" altLang="en-US" sz="1000" dirty="0">
              <a:solidFill>
                <a:srgbClr val="FF0000"/>
              </a:solidFill>
              <a:latin typeface="微软雅黑" panose="020B0503020204020204" pitchFamily="34" charset="-122"/>
              <a:ea typeface="微软雅黑" panose="020B0503020204020204" pitchFamily="34" charset="-122"/>
            </a:endParaRPr>
          </a:p>
        </p:txBody>
      </p:sp>
      <p:sp>
        <p:nvSpPr>
          <p:cNvPr id="89" name="矩形 88"/>
          <p:cNvSpPr/>
          <p:nvPr/>
        </p:nvSpPr>
        <p:spPr>
          <a:xfrm>
            <a:off x="6151308" y="5283737"/>
            <a:ext cx="750596" cy="32209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微软雅黑" panose="020B0503020204020204" pitchFamily="34" charset="-122"/>
                <a:ea typeface="微软雅黑" panose="020B0503020204020204" pitchFamily="34" charset="-122"/>
              </a:rPr>
              <a:t>Test</a:t>
            </a:r>
            <a:endParaRPr lang="zh-CN" altLang="en-US" sz="1050" dirty="0">
              <a:latin typeface="微软雅黑" panose="020B0503020204020204" pitchFamily="34" charset="-122"/>
              <a:ea typeface="微软雅黑" panose="020B0503020204020204" pitchFamily="34" charset="-122"/>
            </a:endParaRPr>
          </a:p>
        </p:txBody>
      </p:sp>
      <p:sp>
        <p:nvSpPr>
          <p:cNvPr id="90" name="矩形 89"/>
          <p:cNvSpPr/>
          <p:nvPr/>
        </p:nvSpPr>
        <p:spPr>
          <a:xfrm>
            <a:off x="5793357" y="5188246"/>
            <a:ext cx="1147950" cy="47360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1" name="矩形 90"/>
          <p:cNvSpPr/>
          <p:nvPr/>
        </p:nvSpPr>
        <p:spPr>
          <a:xfrm>
            <a:off x="6971991" y="5188246"/>
            <a:ext cx="1147950" cy="47360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2" name="矩形 91"/>
          <p:cNvSpPr/>
          <p:nvPr/>
        </p:nvSpPr>
        <p:spPr>
          <a:xfrm>
            <a:off x="774074" y="5188246"/>
            <a:ext cx="1147950" cy="47360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3" name="椭圆 92"/>
          <p:cNvSpPr/>
          <p:nvPr/>
        </p:nvSpPr>
        <p:spPr>
          <a:xfrm>
            <a:off x="5672906" y="504713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p:txBody>
      </p:sp>
      <p:sp>
        <p:nvSpPr>
          <p:cNvPr id="94" name="椭圆 93"/>
          <p:cNvSpPr/>
          <p:nvPr/>
        </p:nvSpPr>
        <p:spPr>
          <a:xfrm>
            <a:off x="7953504" y="504713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8</a:t>
            </a:r>
            <a:endParaRPr lang="zh-CN" altLang="en-US" dirty="0">
              <a:latin typeface="微软雅黑" panose="020B0503020204020204" pitchFamily="34" charset="-122"/>
              <a:ea typeface="微软雅黑" panose="020B0503020204020204" pitchFamily="34" charset="-122"/>
            </a:endParaRPr>
          </a:p>
        </p:txBody>
      </p:sp>
      <p:sp>
        <p:nvSpPr>
          <p:cNvPr id="95" name="椭圆 94"/>
          <p:cNvSpPr/>
          <p:nvPr/>
        </p:nvSpPr>
        <p:spPr>
          <a:xfrm>
            <a:off x="1788731" y="549513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9</a:t>
            </a:r>
            <a:endParaRPr lang="zh-CN" altLang="en-US" dirty="0">
              <a:latin typeface="微软雅黑" panose="020B0503020204020204" pitchFamily="34" charset="-122"/>
              <a:ea typeface="微软雅黑" panose="020B0503020204020204" pitchFamily="34" charset="-122"/>
            </a:endParaRPr>
          </a:p>
        </p:txBody>
      </p:sp>
      <p:sp>
        <p:nvSpPr>
          <p:cNvPr id="96" name="矩形 95"/>
          <p:cNvSpPr/>
          <p:nvPr/>
        </p:nvSpPr>
        <p:spPr>
          <a:xfrm>
            <a:off x="4325736" y="2848742"/>
            <a:ext cx="2097090" cy="33448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97" name="矩形 96"/>
          <p:cNvSpPr/>
          <p:nvPr/>
        </p:nvSpPr>
        <p:spPr>
          <a:xfrm>
            <a:off x="4325736" y="3372885"/>
            <a:ext cx="2097090" cy="33448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98" name="矩形 97"/>
          <p:cNvSpPr/>
          <p:nvPr/>
        </p:nvSpPr>
        <p:spPr>
          <a:xfrm>
            <a:off x="4325736" y="3771062"/>
            <a:ext cx="2097090" cy="33448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99" name="椭圆 98"/>
          <p:cNvSpPr/>
          <p:nvPr/>
        </p:nvSpPr>
        <p:spPr>
          <a:xfrm>
            <a:off x="4145889" y="287487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100" name="椭圆 99"/>
          <p:cNvSpPr/>
          <p:nvPr/>
        </p:nvSpPr>
        <p:spPr>
          <a:xfrm>
            <a:off x="4145889" y="339800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101" name="椭圆 100"/>
          <p:cNvSpPr/>
          <p:nvPr/>
        </p:nvSpPr>
        <p:spPr>
          <a:xfrm>
            <a:off x="4147393" y="379446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p:txBody>
      </p:sp>
      <p:sp>
        <p:nvSpPr>
          <p:cNvPr id="102" name="矩形 101"/>
          <p:cNvSpPr/>
          <p:nvPr/>
        </p:nvSpPr>
        <p:spPr>
          <a:xfrm>
            <a:off x="5055378" y="3193248"/>
            <a:ext cx="1179675" cy="13443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03" name="椭圆 102"/>
          <p:cNvSpPr/>
          <p:nvPr/>
        </p:nvSpPr>
        <p:spPr>
          <a:xfrm>
            <a:off x="6343906" y="448135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p:txBody>
      </p:sp>
      <p:sp>
        <p:nvSpPr>
          <p:cNvPr id="104" name="矩形 103"/>
          <p:cNvSpPr/>
          <p:nvPr/>
        </p:nvSpPr>
        <p:spPr>
          <a:xfrm>
            <a:off x="6562118" y="2564763"/>
            <a:ext cx="1426898" cy="18011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05" name="椭圆 104"/>
          <p:cNvSpPr/>
          <p:nvPr/>
        </p:nvSpPr>
        <p:spPr>
          <a:xfrm>
            <a:off x="6412687" y="237038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p:txBody>
      </p:sp>
      <p:cxnSp>
        <p:nvCxnSpPr>
          <p:cNvPr id="6" name="肘形连接符 5"/>
          <p:cNvCxnSpPr>
            <a:stCxn id="102" idx="3"/>
            <a:endCxn id="103" idx="0"/>
          </p:cNvCxnSpPr>
          <p:nvPr/>
        </p:nvCxnSpPr>
        <p:spPr>
          <a:xfrm>
            <a:off x="6235053" y="3260463"/>
            <a:ext cx="249965" cy="1220888"/>
          </a:xfrm>
          <a:prstGeom prst="bentConnector2">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23616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Device Management [Update-2]</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2198532572"/>
              </p:ext>
            </p:extLst>
          </p:nvPr>
        </p:nvGraphicFramePr>
        <p:xfrm>
          <a:off x="8880629" y="1042036"/>
          <a:ext cx="2916260" cy="1674700"/>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更新成功提示</a:t>
                      </a:r>
                      <a:endParaRPr lang="en-US" altLang="zh-CN" sz="100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U</a:t>
                      </a:r>
                      <a:r>
                        <a:rPr lang="en-US" altLang="zh-CN" sz="1000" baseline="0" dirty="0">
                          <a:latin typeface="微软雅黑" panose="020B0503020204020204" pitchFamily="34" charset="-122"/>
                          <a:ea typeface="微软雅黑" panose="020B0503020204020204" pitchFamily="34" charset="-122"/>
                        </a:rPr>
                        <a:t>pdate</a:t>
                      </a:r>
                      <a:r>
                        <a:rPr lang="en-US" altLang="ko-KR" sz="1000" baseline="0" dirty="0">
                          <a:latin typeface="微软雅黑" panose="020B0503020204020204" pitchFamily="34" charset="-122"/>
                          <a:ea typeface="微软雅黑" panose="020B0503020204020204" pitchFamily="34" charset="-122"/>
                        </a:rPr>
                        <a:t> successful prompt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返回首页按钮，点击返回首页</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Go</a:t>
                      </a:r>
                      <a:r>
                        <a:rPr lang="en-US" altLang="zh-CN" sz="1000" baseline="0" dirty="0">
                          <a:latin typeface="微软雅黑" panose="020B0503020204020204" pitchFamily="34" charset="-122"/>
                          <a:ea typeface="微软雅黑" panose="020B0503020204020204" pitchFamily="34" charset="-122"/>
                        </a:rPr>
                        <a:t> back Home page button, Click it can be go back Home page</a:t>
                      </a:r>
                      <a:endParaRPr lang="en-US" altLang="zh-CN"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7258588"/>
                  </a:ext>
                </a:extLst>
              </a:tr>
              <a:tr h="209550">
                <a:tc>
                  <a:txBody>
                    <a:bodyPr/>
                    <a:lstStyle/>
                    <a:p>
                      <a:r>
                        <a:rPr lang="en-US" altLang="zh-CN" sz="1000" dirty="0">
                          <a:latin typeface="微软雅黑" panose="020B0503020204020204" pitchFamily="34" charset="-122"/>
                          <a:ea typeface="微软雅黑" panose="020B0503020204020204" pitchFamily="34" charset="-122"/>
                        </a:rPr>
                        <a:t>3.</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返回设备管理页按钮，点击返回设备管理页</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Go back Device</a:t>
                      </a:r>
                      <a:r>
                        <a:rPr lang="en-US" altLang="ko-KR" sz="1000" baseline="0" dirty="0">
                          <a:latin typeface="微软雅黑" panose="020B0503020204020204" pitchFamily="34" charset="-122"/>
                          <a:ea typeface="微软雅黑" panose="020B0503020204020204" pitchFamily="34" charset="-122"/>
                        </a:rPr>
                        <a:t> Mgt. page button, Click it can be go back Device Mgt.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7084108"/>
                  </a:ext>
                </a:extLst>
              </a:tr>
            </a:tbl>
          </a:graphicData>
        </a:graphic>
      </p:graphicFrame>
      <p:grpSp>
        <p:nvGrpSpPr>
          <p:cNvPr id="14" name="组合 13"/>
          <p:cNvGrpSpPr/>
          <p:nvPr/>
        </p:nvGrpSpPr>
        <p:grpSpPr>
          <a:xfrm>
            <a:off x="334347" y="1042905"/>
            <a:ext cx="8359569" cy="5224730"/>
            <a:chOff x="334347" y="1042905"/>
            <a:chExt cx="8359569" cy="5224730"/>
          </a:xfrm>
        </p:grpSpPr>
        <p:pic>
          <p:nvPicPr>
            <p:cNvPr id="15" name="图片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a:ln>
              <a:noFill/>
            </a:ln>
          </p:spPr>
        </p:pic>
        <p:sp>
          <p:nvSpPr>
            <p:cNvPr id="17" name="矩形 16"/>
            <p:cNvSpPr/>
            <p:nvPr/>
          </p:nvSpPr>
          <p:spPr>
            <a:xfrm>
              <a:off x="577050" y="1584688"/>
              <a:ext cx="8116866" cy="42302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8" name="矩形 17"/>
            <p:cNvSpPr/>
            <p:nvPr/>
          </p:nvSpPr>
          <p:spPr>
            <a:xfrm>
              <a:off x="681997" y="1584688"/>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 Mgt.</a:t>
              </a:r>
              <a:endParaRPr lang="zh-CN" altLang="en-US" b="1" dirty="0">
                <a:latin typeface="微软雅黑" panose="020B0503020204020204" pitchFamily="34" charset="-122"/>
                <a:ea typeface="微软雅黑" panose="020B0503020204020204" pitchFamily="34" charset="-122"/>
              </a:endParaRPr>
            </a:p>
          </p:txBody>
        </p:sp>
      </p:grpSp>
      <p:sp>
        <p:nvSpPr>
          <p:cNvPr id="19" name="矩形 18"/>
          <p:cNvSpPr/>
          <p:nvPr/>
        </p:nvSpPr>
        <p:spPr>
          <a:xfrm>
            <a:off x="681996" y="2126471"/>
            <a:ext cx="244294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latin typeface="微软雅黑" panose="020B0503020204020204" pitchFamily="34" charset="-122"/>
                <a:ea typeface="微软雅黑" panose="020B0503020204020204" pitchFamily="34" charset="-122"/>
              </a:rPr>
              <a:t>Device Information</a:t>
            </a:r>
            <a:endParaRPr lang="zh-CN" altLang="en-US" sz="1400" dirty="0">
              <a:latin typeface="微软雅黑" panose="020B0503020204020204" pitchFamily="34" charset="-122"/>
              <a:ea typeface="微软雅黑" panose="020B0503020204020204" pitchFamily="34" charset="-122"/>
            </a:endParaRPr>
          </a:p>
        </p:txBody>
      </p:sp>
      <p:sp>
        <p:nvSpPr>
          <p:cNvPr id="39" name="矩形 38"/>
          <p:cNvSpPr/>
          <p:nvPr/>
        </p:nvSpPr>
        <p:spPr>
          <a:xfrm>
            <a:off x="681997" y="3806904"/>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PC IP</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PC Name 1</a:t>
            </a:r>
            <a:endParaRPr lang="zh-CN" altLang="en-US" sz="1200" dirty="0">
              <a:latin typeface="微软雅黑" panose="020B0503020204020204" pitchFamily="34" charset="-122"/>
              <a:ea typeface="微软雅黑" panose="020B0503020204020204" pitchFamily="34" charset="-122"/>
            </a:endParaRPr>
          </a:p>
        </p:txBody>
      </p:sp>
      <p:sp>
        <p:nvSpPr>
          <p:cNvPr id="56" name="矩形 55"/>
          <p:cNvSpPr/>
          <p:nvPr/>
        </p:nvSpPr>
        <p:spPr>
          <a:xfrm>
            <a:off x="7128021" y="5283737"/>
            <a:ext cx="750596" cy="32209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微软雅黑" panose="020B0503020204020204" pitchFamily="34" charset="-122"/>
                <a:ea typeface="微软雅黑" panose="020B0503020204020204" pitchFamily="34" charset="-122"/>
              </a:rPr>
              <a:t>Update</a:t>
            </a:r>
            <a:endParaRPr lang="zh-CN" altLang="en-US" sz="1050" dirty="0">
              <a:latin typeface="微软雅黑" panose="020B0503020204020204" pitchFamily="34" charset="-122"/>
              <a:ea typeface="微软雅黑" panose="020B0503020204020204" pitchFamily="34" charset="-122"/>
            </a:endParaRPr>
          </a:p>
        </p:txBody>
      </p:sp>
      <p:sp>
        <p:nvSpPr>
          <p:cNvPr id="26" name="矩形 25"/>
          <p:cNvSpPr/>
          <p:nvPr/>
        </p:nvSpPr>
        <p:spPr>
          <a:xfrm>
            <a:off x="681997" y="2836596"/>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Name</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Name 1</a:t>
            </a:r>
            <a:endParaRPr lang="zh-CN" altLang="en-US" sz="1200" dirty="0">
              <a:latin typeface="微软雅黑" panose="020B0503020204020204" pitchFamily="34" charset="-122"/>
              <a:ea typeface="微软雅黑" panose="020B0503020204020204" pitchFamily="34" charset="-122"/>
            </a:endParaRPr>
          </a:p>
        </p:txBody>
      </p:sp>
      <p:sp>
        <p:nvSpPr>
          <p:cNvPr id="27" name="矩形 26"/>
          <p:cNvSpPr/>
          <p:nvPr/>
        </p:nvSpPr>
        <p:spPr>
          <a:xfrm>
            <a:off x="681997" y="3160032"/>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Type</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Egg Chair</a:t>
            </a:r>
            <a:endParaRPr lang="zh-CN" altLang="en-US" sz="1200" dirty="0">
              <a:latin typeface="微软雅黑" panose="020B0503020204020204" pitchFamily="34" charset="-122"/>
              <a:ea typeface="微软雅黑" panose="020B0503020204020204" pitchFamily="34" charset="-122"/>
            </a:endParaRPr>
          </a:p>
        </p:txBody>
      </p:sp>
      <p:sp>
        <p:nvSpPr>
          <p:cNvPr id="28" name="矩形 27"/>
          <p:cNvSpPr/>
          <p:nvPr/>
        </p:nvSpPr>
        <p:spPr>
          <a:xfrm>
            <a:off x="681997" y="3483468"/>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Status</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Normal</a:t>
            </a:r>
            <a:endParaRPr lang="zh-CN" altLang="en-US" sz="1200" dirty="0">
              <a:latin typeface="微软雅黑" panose="020B0503020204020204" pitchFamily="34" charset="-122"/>
              <a:ea typeface="微软雅黑" panose="020B0503020204020204" pitchFamily="34" charset="-122"/>
            </a:endParaRPr>
          </a:p>
        </p:txBody>
      </p:sp>
      <p:sp>
        <p:nvSpPr>
          <p:cNvPr id="42" name="矩形 41"/>
          <p:cNvSpPr/>
          <p:nvPr/>
        </p:nvSpPr>
        <p:spPr>
          <a:xfrm>
            <a:off x="864348" y="5283737"/>
            <a:ext cx="750596" cy="32209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微软雅黑" panose="020B0503020204020204" pitchFamily="34" charset="-122"/>
                <a:ea typeface="微软雅黑" panose="020B0503020204020204" pitchFamily="34" charset="-122"/>
              </a:rPr>
              <a:t>Unbind</a:t>
            </a:r>
            <a:endParaRPr lang="zh-CN" altLang="en-US" sz="1050" dirty="0">
              <a:latin typeface="微软雅黑" panose="020B0503020204020204" pitchFamily="34" charset="-122"/>
              <a:ea typeface="微软雅黑" panose="020B0503020204020204" pitchFamily="34" charset="-122"/>
            </a:endParaRPr>
          </a:p>
        </p:txBody>
      </p:sp>
      <p:sp>
        <p:nvSpPr>
          <p:cNvPr id="46" name="矩形 45"/>
          <p:cNvSpPr/>
          <p:nvPr/>
        </p:nvSpPr>
        <p:spPr>
          <a:xfrm>
            <a:off x="7718692" y="1291358"/>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4" name="矩形 73"/>
          <p:cNvSpPr/>
          <p:nvPr/>
        </p:nvSpPr>
        <p:spPr>
          <a:xfrm>
            <a:off x="3773010" y="2084542"/>
            <a:ext cx="244294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latin typeface="微软雅黑" panose="020B0503020204020204" pitchFamily="34" charset="-122"/>
                <a:ea typeface="微软雅黑" panose="020B0503020204020204" pitchFamily="34" charset="-122"/>
              </a:rPr>
              <a:t>Update</a:t>
            </a:r>
            <a:endParaRPr lang="zh-CN" altLang="en-US" sz="1400"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4380356" y="2760679"/>
            <a:ext cx="3532733" cy="1512230"/>
            <a:chOff x="4394342" y="3159227"/>
            <a:chExt cx="3532733" cy="1512230"/>
          </a:xfrm>
        </p:grpSpPr>
        <p:sp>
          <p:nvSpPr>
            <p:cNvPr id="75" name="矩形 74"/>
            <p:cNvSpPr/>
            <p:nvPr/>
          </p:nvSpPr>
          <p:spPr>
            <a:xfrm>
              <a:off x="4394343" y="3329602"/>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Rename: </a:t>
              </a:r>
              <a:endParaRPr lang="zh-CN" altLang="en-US" sz="1200" dirty="0">
                <a:latin typeface="微软雅黑" panose="020B0503020204020204" pitchFamily="34" charset="-122"/>
                <a:ea typeface="微软雅黑" panose="020B0503020204020204" pitchFamily="34" charset="-122"/>
              </a:endParaRPr>
            </a:p>
          </p:txBody>
        </p:sp>
        <p:sp>
          <p:nvSpPr>
            <p:cNvPr id="76" name="矩形 75"/>
            <p:cNvSpPr/>
            <p:nvPr/>
          </p:nvSpPr>
          <p:spPr>
            <a:xfrm>
              <a:off x="4394343" y="3747693"/>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Type:</a:t>
              </a:r>
              <a:endParaRPr lang="zh-CN" altLang="en-US" sz="1200" dirty="0">
                <a:latin typeface="微软雅黑" panose="020B0503020204020204" pitchFamily="34" charset="-122"/>
                <a:ea typeface="微软雅黑" panose="020B0503020204020204" pitchFamily="34" charset="-122"/>
              </a:endParaRPr>
            </a:p>
          </p:txBody>
        </p:sp>
        <p:sp>
          <p:nvSpPr>
            <p:cNvPr id="77" name="矩形 76"/>
            <p:cNvSpPr/>
            <p:nvPr/>
          </p:nvSpPr>
          <p:spPr>
            <a:xfrm>
              <a:off x="4394342" y="4165786"/>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Status:</a:t>
              </a:r>
              <a:endParaRPr lang="zh-CN" altLang="en-US" sz="1200" dirty="0">
                <a:latin typeface="微软雅黑" panose="020B0503020204020204" pitchFamily="34" charset="-122"/>
                <a:ea typeface="微软雅黑" panose="020B0503020204020204" pitchFamily="34" charset="-122"/>
              </a:endParaRPr>
            </a:p>
          </p:txBody>
        </p:sp>
        <p:sp>
          <p:nvSpPr>
            <p:cNvPr id="78" name="矩形 77"/>
            <p:cNvSpPr/>
            <p:nvPr/>
          </p:nvSpPr>
          <p:spPr>
            <a:xfrm>
              <a:off x="5106140" y="3393084"/>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79" name="组合 78"/>
            <p:cNvGrpSpPr/>
            <p:nvPr/>
          </p:nvGrpSpPr>
          <p:grpSpPr>
            <a:xfrm>
              <a:off x="5106140" y="3790851"/>
              <a:ext cx="1225118" cy="179294"/>
              <a:chOff x="1393794" y="4056259"/>
              <a:chExt cx="1225118" cy="179294"/>
            </a:xfrm>
          </p:grpSpPr>
          <p:sp>
            <p:nvSpPr>
              <p:cNvPr id="80" name="矩形 79"/>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81" name="等腰三角形 80"/>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grpSp>
          <p:nvGrpSpPr>
            <p:cNvPr id="82" name="组合 81"/>
            <p:cNvGrpSpPr/>
            <p:nvPr/>
          </p:nvGrpSpPr>
          <p:grpSpPr>
            <a:xfrm>
              <a:off x="5106140" y="4222691"/>
              <a:ext cx="1225118" cy="179294"/>
              <a:chOff x="1393794" y="4056259"/>
              <a:chExt cx="1225118" cy="179294"/>
            </a:xfrm>
          </p:grpSpPr>
          <p:sp>
            <p:nvSpPr>
              <p:cNvPr id="83" name="矩形 82"/>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4" name="等腰三角形 83"/>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85" name="矩形 84"/>
            <p:cNvSpPr/>
            <p:nvPr/>
          </p:nvSpPr>
          <p:spPr>
            <a:xfrm>
              <a:off x="6627453" y="3159227"/>
              <a:ext cx="1287566" cy="1504235"/>
            </a:xfrm>
            <a:prstGeom prst="rect">
              <a:avLst/>
            </a:prstGeom>
            <a:solidFill>
              <a:schemeClr val="bg1"/>
            </a:solidFill>
            <a:ln w="28575">
              <a:solidFill>
                <a:schemeClr val="bg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6" name="矩形 85"/>
            <p:cNvSpPr/>
            <p:nvPr/>
          </p:nvSpPr>
          <p:spPr>
            <a:xfrm>
              <a:off x="6618574" y="4300443"/>
              <a:ext cx="1308501" cy="371014"/>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微软雅黑" panose="020B0503020204020204" pitchFamily="34" charset="-122"/>
                  <a:ea typeface="微软雅黑" panose="020B0503020204020204" pitchFamily="34" charset="-122"/>
                </a:rPr>
                <a:t>Rename</a:t>
              </a:r>
              <a:endParaRPr lang="zh-CN" altLang="en-US" sz="1600" dirty="0">
                <a:solidFill>
                  <a:schemeClr val="bg1"/>
                </a:solidFill>
                <a:latin typeface="微软雅黑" panose="020B0503020204020204" pitchFamily="34" charset="-122"/>
                <a:ea typeface="微软雅黑" panose="020B0503020204020204" pitchFamily="34" charset="-122"/>
              </a:endParaRPr>
            </a:p>
          </p:txBody>
        </p:sp>
        <p:pic>
          <p:nvPicPr>
            <p:cNvPr id="87" name="图片 86"/>
            <p:cNvPicPr>
              <a:picLocks noChangeAspect="1"/>
            </p:cNvPicPr>
            <p:nvPr/>
          </p:nvPicPr>
          <p:blipFill>
            <a:blip r:embed="rId3"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868852" y="3452332"/>
              <a:ext cx="804767" cy="697465"/>
            </a:xfrm>
            <a:prstGeom prst="rect">
              <a:avLst/>
            </a:prstGeom>
          </p:spPr>
        </p:pic>
      </p:grpSp>
      <p:sp>
        <p:nvSpPr>
          <p:cNvPr id="89" name="矩形 88"/>
          <p:cNvSpPr/>
          <p:nvPr/>
        </p:nvSpPr>
        <p:spPr>
          <a:xfrm>
            <a:off x="6151308" y="5283737"/>
            <a:ext cx="750596" cy="32209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微软雅黑" panose="020B0503020204020204" pitchFamily="34" charset="-122"/>
                <a:ea typeface="微软雅黑" panose="020B0503020204020204" pitchFamily="34" charset="-122"/>
              </a:rPr>
              <a:t>Test</a:t>
            </a:r>
            <a:endParaRPr lang="zh-CN" altLang="en-US" sz="1050" dirty="0">
              <a:latin typeface="微软雅黑" panose="020B0503020204020204" pitchFamily="34" charset="-122"/>
              <a:ea typeface="微软雅黑" panose="020B0503020204020204" pitchFamily="34" charset="-122"/>
            </a:endParaRPr>
          </a:p>
        </p:txBody>
      </p:sp>
      <p:sp>
        <p:nvSpPr>
          <p:cNvPr id="52" name="矩形 51"/>
          <p:cNvSpPr/>
          <p:nvPr/>
        </p:nvSpPr>
        <p:spPr>
          <a:xfrm>
            <a:off x="334346" y="1036037"/>
            <a:ext cx="8359570" cy="4953518"/>
          </a:xfrm>
          <a:prstGeom prst="rect">
            <a:avLst/>
          </a:prstGeom>
          <a:solidFill>
            <a:schemeClr val="tx1">
              <a:lumMod val="65000"/>
              <a:lumOff val="35000"/>
              <a:alpha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2620952" y="2800601"/>
            <a:ext cx="2898282" cy="426867"/>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提示</a:t>
            </a:r>
          </a:p>
        </p:txBody>
      </p:sp>
      <p:sp>
        <p:nvSpPr>
          <p:cNvPr id="55" name="矩形 54"/>
          <p:cNvSpPr/>
          <p:nvPr/>
        </p:nvSpPr>
        <p:spPr>
          <a:xfrm>
            <a:off x="2620952" y="3207475"/>
            <a:ext cx="2898282" cy="1006047"/>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57" name="文本框 56"/>
          <p:cNvSpPr txBox="1"/>
          <p:nvPr/>
        </p:nvSpPr>
        <p:spPr>
          <a:xfrm>
            <a:off x="2620952" y="3281117"/>
            <a:ext cx="954107"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更新成功！</a:t>
            </a:r>
          </a:p>
        </p:txBody>
      </p:sp>
      <p:sp>
        <p:nvSpPr>
          <p:cNvPr id="58" name="矩形 57"/>
          <p:cNvSpPr/>
          <p:nvPr/>
        </p:nvSpPr>
        <p:spPr>
          <a:xfrm>
            <a:off x="2869408" y="3819059"/>
            <a:ext cx="811850" cy="23500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返回首页</a:t>
            </a:r>
          </a:p>
        </p:txBody>
      </p:sp>
      <p:sp>
        <p:nvSpPr>
          <p:cNvPr id="59" name="矩形 58"/>
          <p:cNvSpPr/>
          <p:nvPr/>
        </p:nvSpPr>
        <p:spPr>
          <a:xfrm>
            <a:off x="4131880" y="3819059"/>
            <a:ext cx="1228621" cy="23500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t>返回设备管理页</a:t>
            </a:r>
          </a:p>
        </p:txBody>
      </p:sp>
      <p:sp>
        <p:nvSpPr>
          <p:cNvPr id="60" name="矩形 59"/>
          <p:cNvSpPr/>
          <p:nvPr/>
        </p:nvSpPr>
        <p:spPr>
          <a:xfrm>
            <a:off x="2420163" y="2615883"/>
            <a:ext cx="3243790" cy="17409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2279051" y="255661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64" name="矩形 63"/>
          <p:cNvSpPr/>
          <p:nvPr/>
        </p:nvSpPr>
        <p:spPr>
          <a:xfrm>
            <a:off x="2644286" y="3698006"/>
            <a:ext cx="1103576" cy="44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3972984" y="3698006"/>
            <a:ext cx="1504212" cy="44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a:off x="2503174" y="3629860"/>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63" name="椭圆 62"/>
          <p:cNvSpPr/>
          <p:nvPr/>
        </p:nvSpPr>
        <p:spPr>
          <a:xfrm>
            <a:off x="3839233" y="363258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98653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Home Page-Thumbnails mode</a:t>
            </a:r>
            <a:endParaRPr lang="zh-CN" altLang="en-US" dirty="0"/>
          </a:p>
        </p:txBody>
      </p:sp>
      <p:graphicFrame>
        <p:nvGraphicFramePr>
          <p:cNvPr id="3" name="표 26"/>
          <p:cNvGraphicFramePr>
            <a:graphicFrameLocks noGrp="1"/>
          </p:cNvGraphicFramePr>
          <p:nvPr>
            <p:extLst>
              <p:ext uri="{D42A27DB-BD31-4B8C-83A1-F6EECF244321}">
                <p14:modId xmlns:p14="http://schemas.microsoft.com/office/powerpoint/2010/main" val="19130893"/>
              </p:ext>
            </p:extLst>
          </p:nvPr>
        </p:nvGraphicFramePr>
        <p:xfrm>
          <a:off x="8883869" y="1037752"/>
          <a:ext cx="2916260" cy="3655900"/>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缩略图模式</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Thumbnails mode</a:t>
                      </a:r>
                    </a:p>
                    <a:p>
                      <a:r>
                        <a:rPr lang="zh-CN" altLang="en-US" sz="1000" dirty="0">
                          <a:latin typeface="微软雅黑" panose="020B0503020204020204" pitchFamily="34" charset="-122"/>
                          <a:ea typeface="微软雅黑" panose="020B0503020204020204" pitchFamily="34" charset="-122"/>
                        </a:rPr>
                        <a:t>设备状态标识</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Device</a:t>
                      </a:r>
                      <a:r>
                        <a:rPr lang="en-US" altLang="zh-CN" sz="1000" baseline="0" dirty="0">
                          <a:latin typeface="微软雅黑" panose="020B0503020204020204" pitchFamily="34" charset="-122"/>
                          <a:ea typeface="微软雅黑" panose="020B0503020204020204" pitchFamily="34" charset="-122"/>
                        </a:rPr>
                        <a:t> status</a:t>
                      </a:r>
                      <a:endParaRPr lang="en-US" altLang="zh-CN" sz="100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红色：设备正在运行中</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zh-CN" sz="1000" dirty="0">
                          <a:latin typeface="微软雅黑" panose="020B0503020204020204" pitchFamily="34" charset="-122"/>
                          <a:ea typeface="微软雅黑" panose="020B0503020204020204" pitchFamily="34" charset="-122"/>
                        </a:rPr>
                        <a:t>    Red: Device</a:t>
                      </a:r>
                      <a:r>
                        <a:rPr lang="en-US" altLang="zh-CN" sz="1000" baseline="0" dirty="0">
                          <a:latin typeface="微软雅黑" panose="020B0503020204020204" pitchFamily="34" charset="-122"/>
                          <a:ea typeface="微软雅黑" panose="020B0503020204020204" pitchFamily="34" charset="-122"/>
                        </a:rPr>
                        <a:t> is running</a:t>
                      </a:r>
                      <a:endParaRPr lang="en-US" altLang="zh-CN" sz="100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黄色：设备暂停使用</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zh-CN" sz="1000" dirty="0">
                          <a:latin typeface="微软雅黑" panose="020B0503020204020204" pitchFamily="34" charset="-122"/>
                          <a:ea typeface="微软雅黑" panose="020B0503020204020204" pitchFamily="34" charset="-122"/>
                        </a:rPr>
                        <a:t>    Yellow: Device</a:t>
                      </a:r>
                      <a:r>
                        <a:rPr lang="en-US" altLang="zh-CN" sz="1000" baseline="0" dirty="0">
                          <a:latin typeface="微软雅黑" panose="020B0503020204020204" pitchFamily="34" charset="-122"/>
                          <a:ea typeface="微软雅黑" panose="020B0503020204020204" pitchFamily="34" charset="-122"/>
                        </a:rPr>
                        <a:t> not in service</a:t>
                      </a:r>
                      <a:endParaRPr lang="en-US" altLang="zh-CN" sz="100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zh-CN" altLang="en-US" sz="1000" dirty="0">
                          <a:latin typeface="微软雅黑" panose="020B0503020204020204" pitchFamily="34" charset="-122"/>
                          <a:ea typeface="微软雅黑" panose="020B0503020204020204" pitchFamily="34" charset="-122"/>
                        </a:rPr>
                        <a:t>绿色：设备空闲</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a:t>
                      </a:r>
                      <a:r>
                        <a:rPr lang="en-US" altLang="ko-KR" sz="1000" baseline="0" dirty="0">
                          <a:latin typeface="微软雅黑" panose="020B0503020204020204" pitchFamily="34" charset="-122"/>
                          <a:ea typeface="微软雅黑" panose="020B0503020204020204" pitchFamily="34" charset="-122"/>
                        </a:rPr>
                        <a:t> G</a:t>
                      </a:r>
                      <a:r>
                        <a:rPr lang="en-US" altLang="zh-CN" sz="1000" baseline="0" dirty="0">
                          <a:latin typeface="微软雅黑" panose="020B0503020204020204" pitchFamily="34" charset="-122"/>
                          <a:ea typeface="微软雅黑" panose="020B0503020204020204" pitchFamily="34" charset="-122"/>
                        </a:rPr>
                        <a:t>reen</a:t>
                      </a:r>
                      <a:r>
                        <a:rPr lang="en-US" altLang="ko-KR" sz="1000" dirty="0">
                          <a:latin typeface="微软雅黑" panose="020B0503020204020204" pitchFamily="34" charset="-122"/>
                          <a:ea typeface="微软雅黑" panose="020B0503020204020204" pitchFamily="34" charset="-122"/>
                        </a:rPr>
                        <a:t>: Device in service</a:t>
                      </a:r>
                      <a:r>
                        <a:rPr lang="en-US" altLang="ko-KR" sz="1000" baseline="0" dirty="0">
                          <a:latin typeface="微软雅黑" panose="020B0503020204020204" pitchFamily="34" charset="-122"/>
                          <a:ea typeface="微软雅黑" panose="020B0503020204020204" pitchFamily="34" charset="-122"/>
                        </a:rPr>
                        <a:t> and can be selected</a:t>
                      </a:r>
                    </a:p>
                    <a:p>
                      <a:pPr marL="0" indent="0">
                        <a:buFont typeface="Wingdings" panose="05000000000000000000" pitchFamily="2" charset="2"/>
                        <a:buNone/>
                      </a:pPr>
                      <a:r>
                        <a:rPr lang="zh-CN" altLang="en-US" sz="1000" baseline="0" dirty="0">
                          <a:latin typeface="微软雅黑" panose="020B0503020204020204" pitchFamily="34" charset="-122"/>
                          <a:ea typeface="微软雅黑" panose="020B0503020204020204" pitchFamily="34" charset="-122"/>
                        </a:rPr>
                        <a:t>缩略图模式包含：</a:t>
                      </a:r>
                      <a:endParaRPr lang="en-US" altLang="zh-CN" sz="1000" baseline="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zh-CN" sz="1000" baseline="0" dirty="0">
                          <a:latin typeface="微软雅黑" panose="020B0503020204020204" pitchFamily="34" charset="-122"/>
                          <a:ea typeface="微软雅黑" panose="020B0503020204020204" pitchFamily="34" charset="-122"/>
                        </a:rPr>
                        <a:t>Thumbnails mode include:</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设备图标</a:t>
                      </a:r>
                      <a:r>
                        <a:rPr lang="en-US" altLang="zh-CN" sz="1000" baseline="0" dirty="0">
                          <a:latin typeface="微软雅黑" panose="020B0503020204020204" pitchFamily="34" charset="-122"/>
                          <a:ea typeface="微软雅黑" panose="020B0503020204020204" pitchFamily="34" charset="-122"/>
                        </a:rPr>
                        <a:t>Device icon</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设备名称</a:t>
                      </a:r>
                      <a:r>
                        <a:rPr lang="en-US" altLang="zh-CN" sz="1000" baseline="0" dirty="0">
                          <a:latin typeface="微软雅黑" panose="020B0503020204020204" pitchFamily="34" charset="-122"/>
                          <a:ea typeface="微软雅黑" panose="020B0503020204020204" pitchFamily="34" charset="-122"/>
                        </a:rPr>
                        <a:t>Device name</a:t>
                      </a:r>
                    </a:p>
                    <a:p>
                      <a:pPr marL="171450" indent="-171450">
                        <a:buFont typeface="Wingdings" panose="05000000000000000000" pitchFamily="2" charset="2"/>
                        <a:buChar char="Ø"/>
                      </a:pPr>
                      <a:r>
                        <a:rPr lang="zh-CN" altLang="en-US" sz="1000" baseline="0" dirty="0">
                          <a:latin typeface="微软雅黑" panose="020B0503020204020204" pitchFamily="34" charset="-122"/>
                          <a:ea typeface="微软雅黑" panose="020B0503020204020204" pitchFamily="34" charset="-122"/>
                        </a:rPr>
                        <a:t>设备状态</a:t>
                      </a:r>
                      <a:r>
                        <a:rPr lang="en-US" altLang="ko-KR" sz="1000" baseline="0" dirty="0">
                          <a:latin typeface="微软雅黑" panose="020B0503020204020204" pitchFamily="34" charset="-122"/>
                          <a:ea typeface="微软雅黑" panose="020B0503020204020204" pitchFamily="34" charset="-122"/>
                        </a:rPr>
                        <a:t>D</a:t>
                      </a:r>
                      <a:r>
                        <a:rPr lang="en-US" altLang="zh-CN" sz="1000" baseline="0" dirty="0">
                          <a:latin typeface="微软雅黑" panose="020B0503020204020204" pitchFamily="34" charset="-122"/>
                          <a:ea typeface="微软雅黑" panose="020B0503020204020204" pitchFamily="34" charset="-122"/>
                        </a:rPr>
                        <a:t>evice status</a:t>
                      </a:r>
                      <a:endParaRPr lang="ko-KR" altLang="en-US" sz="1000" dirty="0"/>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marL="0" indent="0">
                        <a:buFont typeface="Wingdings" panose="05000000000000000000" pitchFamily="2" charset="2"/>
                        <a:buNone/>
                      </a:pPr>
                      <a:r>
                        <a:rPr lang="zh-CN" altLang="en-US" sz="1000" dirty="0">
                          <a:latin typeface="微软雅黑" panose="020B0503020204020204" pitchFamily="34" charset="-122"/>
                          <a:ea typeface="微软雅黑" panose="020B0503020204020204" pitchFamily="34" charset="-122"/>
                        </a:rPr>
                        <a:t>上下滑动</a:t>
                      </a:r>
                      <a:endParaRPr lang="en-US" altLang="zh-CN"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S</a:t>
                      </a:r>
                      <a:r>
                        <a:rPr lang="en-US" altLang="zh-CN" sz="1000" dirty="0">
                          <a:latin typeface="微软雅黑" panose="020B0503020204020204" pitchFamily="34" charset="-122"/>
                          <a:ea typeface="微软雅黑" panose="020B0503020204020204" pitchFamily="34" charset="-122"/>
                        </a:rPr>
                        <a:t>wipe up to down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60012969"/>
                  </a:ext>
                </a:extLst>
              </a:tr>
              <a:tr h="209550">
                <a:tc>
                  <a:txBody>
                    <a:bodyPr/>
                    <a:lstStyle/>
                    <a:p>
                      <a:r>
                        <a:rPr lang="en-US" altLang="ko-KR" sz="1000" dirty="0">
                          <a:latin typeface="微软雅黑" panose="020B0503020204020204" pitchFamily="34" charset="-122"/>
                          <a:ea typeface="微软雅黑" panose="020B0503020204020204" pitchFamily="34" charset="-122"/>
                        </a:rPr>
                        <a:t>3.</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简单模式按钮，点击切换至简单模式</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rPr>
                        <a:t>Simple mode button, click</a:t>
                      </a:r>
                      <a:r>
                        <a:rPr lang="en-US" altLang="ko-KR" sz="1000" baseline="0" dirty="0">
                          <a:latin typeface="微软雅黑" panose="020B0503020204020204" pitchFamily="34" charset="-122"/>
                        </a:rPr>
                        <a:t> it cutover to Simple mode.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9959942"/>
                  </a:ext>
                </a:extLst>
              </a:tr>
            </a:tbl>
          </a:graphicData>
        </a:graphic>
      </p:graphicFrame>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p:spPr>
      </p:pic>
      <p:sp>
        <p:nvSpPr>
          <p:cNvPr id="5" name="矩形 4"/>
          <p:cNvSpPr/>
          <p:nvPr/>
        </p:nvSpPr>
        <p:spPr>
          <a:xfrm>
            <a:off x="5524586" y="1731241"/>
            <a:ext cx="3160451" cy="408372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矩形 5"/>
          <p:cNvSpPr/>
          <p:nvPr/>
        </p:nvSpPr>
        <p:spPr>
          <a:xfrm>
            <a:off x="660731" y="1882065"/>
            <a:ext cx="4644605" cy="110970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7" name="矩形 6"/>
          <p:cNvSpPr/>
          <p:nvPr/>
        </p:nvSpPr>
        <p:spPr>
          <a:xfrm>
            <a:off x="7746694" y="1203890"/>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 name="矩形 7"/>
          <p:cNvSpPr/>
          <p:nvPr/>
        </p:nvSpPr>
        <p:spPr>
          <a:xfrm>
            <a:off x="611833" y="1929330"/>
            <a:ext cx="106077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Game</a:t>
            </a:r>
            <a:endParaRPr lang="zh-CN" altLang="en-US" b="1" dirty="0">
              <a:latin typeface="微软雅黑" panose="020B0503020204020204" pitchFamily="34" charset="-122"/>
              <a:ea typeface="微软雅黑" panose="020B0503020204020204" pitchFamily="34" charset="-122"/>
            </a:endParaRPr>
          </a:p>
        </p:txBody>
      </p:sp>
      <p:sp>
        <p:nvSpPr>
          <p:cNvPr id="9" name="矩形 8"/>
          <p:cNvSpPr/>
          <p:nvPr/>
        </p:nvSpPr>
        <p:spPr>
          <a:xfrm>
            <a:off x="660731" y="2405906"/>
            <a:ext cx="816746" cy="40239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HOT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660731" y="2937488"/>
            <a:ext cx="816746" cy="402396"/>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660731" y="3469070"/>
            <a:ext cx="816746" cy="40239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60731" y="4000652"/>
            <a:ext cx="816746" cy="402396"/>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660731" y="4532234"/>
            <a:ext cx="816746" cy="402396"/>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4" name="矩形 13"/>
          <p:cNvSpPr/>
          <p:nvPr/>
        </p:nvSpPr>
        <p:spPr>
          <a:xfrm>
            <a:off x="660731" y="5063818"/>
            <a:ext cx="816746" cy="40239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ALL</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15" name="图片 14"/>
          <p:cNvPicPr>
            <a:picLocks noChangeAspect="1"/>
          </p:cNvPicPr>
          <p:nvPr/>
        </p:nvPicPr>
        <p:blipFill>
          <a:blip r:embed="rId3"/>
          <a:stretch>
            <a:fillRect/>
          </a:stretch>
        </p:blipFill>
        <p:spPr>
          <a:xfrm>
            <a:off x="1622269" y="2391504"/>
            <a:ext cx="5193127" cy="707946"/>
          </a:xfrm>
          <a:prstGeom prst="rect">
            <a:avLst/>
          </a:prstGeom>
        </p:spPr>
      </p:pic>
      <p:pic>
        <p:nvPicPr>
          <p:cNvPr id="16" name="图片 15"/>
          <p:cNvPicPr>
            <a:picLocks noChangeAspect="1"/>
          </p:cNvPicPr>
          <p:nvPr/>
        </p:nvPicPr>
        <p:blipFill>
          <a:blip r:embed="rId3"/>
          <a:stretch>
            <a:fillRect/>
          </a:stretch>
        </p:blipFill>
        <p:spPr>
          <a:xfrm>
            <a:off x="1622269" y="3180425"/>
            <a:ext cx="5193127" cy="707946"/>
          </a:xfrm>
          <a:prstGeom prst="rect">
            <a:avLst/>
          </a:prstGeom>
        </p:spPr>
      </p:pic>
      <p:pic>
        <p:nvPicPr>
          <p:cNvPr id="17" name="图片 16"/>
          <p:cNvPicPr>
            <a:picLocks noChangeAspect="1"/>
          </p:cNvPicPr>
          <p:nvPr/>
        </p:nvPicPr>
        <p:blipFill>
          <a:blip r:embed="rId3"/>
          <a:stretch>
            <a:fillRect/>
          </a:stretch>
        </p:blipFill>
        <p:spPr>
          <a:xfrm>
            <a:off x="1622269" y="3969346"/>
            <a:ext cx="5193127" cy="707946"/>
          </a:xfrm>
          <a:prstGeom prst="rect">
            <a:avLst/>
          </a:prstGeom>
        </p:spPr>
      </p:pic>
      <p:pic>
        <p:nvPicPr>
          <p:cNvPr id="18" name="图片 17"/>
          <p:cNvPicPr>
            <a:picLocks noChangeAspect="1"/>
          </p:cNvPicPr>
          <p:nvPr/>
        </p:nvPicPr>
        <p:blipFill>
          <a:blip r:embed="rId3"/>
          <a:stretch>
            <a:fillRect/>
          </a:stretch>
        </p:blipFill>
        <p:spPr>
          <a:xfrm>
            <a:off x="1622269" y="4758268"/>
            <a:ext cx="5193127" cy="707946"/>
          </a:xfrm>
          <a:prstGeom prst="rect">
            <a:avLst/>
          </a:prstGeom>
        </p:spPr>
      </p:pic>
      <p:sp>
        <p:nvSpPr>
          <p:cNvPr id="19" name="矩形 18"/>
          <p:cNvSpPr/>
          <p:nvPr/>
        </p:nvSpPr>
        <p:spPr>
          <a:xfrm>
            <a:off x="673119" y="1660662"/>
            <a:ext cx="907106"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 name="矩形 19"/>
          <p:cNvSpPr/>
          <p:nvPr/>
        </p:nvSpPr>
        <p:spPr>
          <a:xfrm>
            <a:off x="7094388" y="1929330"/>
            <a:ext cx="102823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a:t>
            </a:r>
            <a:endParaRPr lang="zh-CN" altLang="en-US" b="1" dirty="0">
              <a:latin typeface="微软雅黑" panose="020B0503020204020204" pitchFamily="34" charset="-122"/>
              <a:ea typeface="微软雅黑" panose="020B0503020204020204" pitchFamily="34" charset="-122"/>
            </a:endParaRPr>
          </a:p>
        </p:txBody>
      </p:sp>
      <p:sp>
        <p:nvSpPr>
          <p:cNvPr id="21" name="上下箭头 20"/>
          <p:cNvSpPr/>
          <p:nvPr/>
        </p:nvSpPr>
        <p:spPr>
          <a:xfrm>
            <a:off x="8191781" y="2405906"/>
            <a:ext cx="166220" cy="2435157"/>
          </a:xfrm>
          <a:prstGeom prst="upDown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22" name="组合 21"/>
          <p:cNvGrpSpPr/>
          <p:nvPr/>
        </p:nvGrpSpPr>
        <p:grpSpPr>
          <a:xfrm>
            <a:off x="7224133" y="2405907"/>
            <a:ext cx="816746" cy="2502614"/>
            <a:chOff x="7224133" y="2405907"/>
            <a:chExt cx="816746" cy="2502614"/>
          </a:xfrm>
        </p:grpSpPr>
        <p:grpSp>
          <p:nvGrpSpPr>
            <p:cNvPr id="23" name="组合 22"/>
            <p:cNvGrpSpPr/>
            <p:nvPr/>
          </p:nvGrpSpPr>
          <p:grpSpPr>
            <a:xfrm>
              <a:off x="7224133" y="2405907"/>
              <a:ext cx="816746" cy="795744"/>
              <a:chOff x="5354604" y="2405848"/>
              <a:chExt cx="1247062" cy="1233517"/>
            </a:xfrm>
          </p:grpSpPr>
          <p:sp>
            <p:nvSpPr>
              <p:cNvPr id="32" name="矩形 31"/>
              <p:cNvSpPr/>
              <p:nvPr/>
            </p:nvSpPr>
            <p:spPr>
              <a:xfrm>
                <a:off x="5359606" y="2405848"/>
                <a:ext cx="1103264" cy="122511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34" name="矩形 33"/>
              <p:cNvSpPr/>
              <p:nvPr/>
            </p:nvSpPr>
            <p:spPr>
              <a:xfrm>
                <a:off x="5354604" y="3396777"/>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24" name="组合 23"/>
            <p:cNvGrpSpPr/>
            <p:nvPr/>
          </p:nvGrpSpPr>
          <p:grpSpPr>
            <a:xfrm>
              <a:off x="7224133" y="3259342"/>
              <a:ext cx="816746" cy="804133"/>
              <a:chOff x="5354604" y="2405848"/>
              <a:chExt cx="1247062" cy="1246521"/>
            </a:xfrm>
          </p:grpSpPr>
          <p:sp>
            <p:nvSpPr>
              <p:cNvPr id="29" name="矩形 28"/>
              <p:cNvSpPr/>
              <p:nvPr/>
            </p:nvSpPr>
            <p:spPr>
              <a:xfrm>
                <a:off x="5359606" y="2405848"/>
                <a:ext cx="1103264" cy="1225119"/>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0" name="图片 2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31" name="矩形 30"/>
              <p:cNvSpPr/>
              <p:nvPr/>
            </p:nvSpPr>
            <p:spPr>
              <a:xfrm>
                <a:off x="5354604" y="3409781"/>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nvGrpSpPr>
            <p:cNvPr id="25" name="组合 24"/>
            <p:cNvGrpSpPr/>
            <p:nvPr/>
          </p:nvGrpSpPr>
          <p:grpSpPr>
            <a:xfrm>
              <a:off x="7224133" y="4112777"/>
              <a:ext cx="816746" cy="795744"/>
              <a:chOff x="5354604" y="2405848"/>
              <a:chExt cx="1247062" cy="1233517"/>
            </a:xfrm>
          </p:grpSpPr>
          <p:sp>
            <p:nvSpPr>
              <p:cNvPr id="26" name="矩形 25"/>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7" name="图片 2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28" name="矩形 27"/>
              <p:cNvSpPr/>
              <p:nvPr/>
            </p:nvSpPr>
            <p:spPr>
              <a:xfrm>
                <a:off x="5354604" y="3396777"/>
                <a:ext cx="1247062" cy="242588"/>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grpSp>
      <p:sp>
        <p:nvSpPr>
          <p:cNvPr id="35" name="矩形 34"/>
          <p:cNvSpPr/>
          <p:nvPr/>
        </p:nvSpPr>
        <p:spPr>
          <a:xfrm>
            <a:off x="7094388" y="1818032"/>
            <a:ext cx="984313" cy="375595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矩形 35"/>
          <p:cNvSpPr/>
          <p:nvPr/>
        </p:nvSpPr>
        <p:spPr>
          <a:xfrm>
            <a:off x="8111827" y="2212596"/>
            <a:ext cx="326127" cy="335154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7" name="矩形 36"/>
          <p:cNvSpPr/>
          <p:nvPr/>
        </p:nvSpPr>
        <p:spPr>
          <a:xfrm>
            <a:off x="7561913" y="5076874"/>
            <a:ext cx="439198" cy="43595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8" name="椭圆 37"/>
          <p:cNvSpPr/>
          <p:nvPr/>
        </p:nvSpPr>
        <p:spPr>
          <a:xfrm>
            <a:off x="7002109" y="166621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39" name="椭圆 38"/>
          <p:cNvSpPr/>
          <p:nvPr/>
        </p:nvSpPr>
        <p:spPr>
          <a:xfrm>
            <a:off x="8301781" y="205152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pic>
        <p:nvPicPr>
          <p:cNvPr id="40" name="图片 3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16650" y="5123940"/>
            <a:ext cx="346539" cy="346539"/>
          </a:xfrm>
          <a:prstGeom prst="rect">
            <a:avLst/>
          </a:prstGeom>
        </p:spPr>
      </p:pic>
      <p:sp>
        <p:nvSpPr>
          <p:cNvPr id="41" name="椭圆 40"/>
          <p:cNvSpPr/>
          <p:nvPr/>
        </p:nvSpPr>
        <p:spPr>
          <a:xfrm>
            <a:off x="7321734" y="493266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942078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Device Management [Unbind-1]</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3117225071"/>
              </p:ext>
            </p:extLst>
          </p:nvPr>
        </p:nvGraphicFramePr>
        <p:xfrm>
          <a:off x="8880629" y="1042036"/>
          <a:ext cx="2916260" cy="768772"/>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点击取消绑定按钮，取消设备绑定</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a:t>
                      </a:r>
                      <a:r>
                        <a:rPr lang="en-US" altLang="zh-CN" sz="1000" dirty="0">
                          <a:latin typeface="微软雅黑" panose="020B0503020204020204" pitchFamily="34" charset="-122"/>
                          <a:ea typeface="微软雅黑" panose="020B0503020204020204" pitchFamily="34" charset="-122"/>
                        </a:rPr>
                        <a:t>lick </a:t>
                      </a:r>
                      <a:r>
                        <a:rPr lang="zh-CN" altLang="en-US" sz="1000" dirty="0">
                          <a:latin typeface="微软雅黑" panose="020B0503020204020204" pitchFamily="34" charset="-122"/>
                          <a:ea typeface="微软雅黑" panose="020B0503020204020204" pitchFamily="34" charset="-122"/>
                        </a:rPr>
                        <a:t>“</a:t>
                      </a:r>
                      <a:r>
                        <a:rPr lang="en-US" altLang="zh-CN" sz="1000" dirty="0">
                          <a:latin typeface="微软雅黑" panose="020B0503020204020204" pitchFamily="34" charset="-122"/>
                          <a:ea typeface="微软雅黑" panose="020B0503020204020204" pitchFamily="34" charset="-122"/>
                        </a:rPr>
                        <a:t>Unbind</a:t>
                      </a:r>
                      <a:r>
                        <a:rPr lang="zh-CN" altLang="en-US" sz="1000" dirty="0">
                          <a:latin typeface="微软雅黑" panose="020B0503020204020204" pitchFamily="34" charset="-122"/>
                          <a:ea typeface="微软雅黑" panose="020B0503020204020204" pitchFamily="34" charset="-122"/>
                        </a:rPr>
                        <a:t>” </a:t>
                      </a:r>
                      <a:r>
                        <a:rPr lang="en-US" altLang="zh-CN" sz="1000" dirty="0">
                          <a:latin typeface="微软雅黑" panose="020B0503020204020204" pitchFamily="34" charset="-122"/>
                          <a:ea typeface="微软雅黑" panose="020B0503020204020204" pitchFamily="34" charset="-122"/>
                        </a:rPr>
                        <a:t>button</a:t>
                      </a:r>
                      <a:r>
                        <a:rPr lang="zh-CN" altLang="en-US" sz="1000" baseline="0" dirty="0">
                          <a:latin typeface="微软雅黑" panose="020B0503020204020204" pitchFamily="34" charset="-122"/>
                          <a:ea typeface="微软雅黑" panose="020B0503020204020204" pitchFamily="34" charset="-122"/>
                        </a:rPr>
                        <a:t> </a:t>
                      </a:r>
                      <a:r>
                        <a:rPr lang="en-US" altLang="zh-CN" sz="1000" baseline="0" dirty="0">
                          <a:latin typeface="微软雅黑" panose="020B0503020204020204" pitchFamily="34" charset="-122"/>
                          <a:ea typeface="微软雅黑" panose="020B0503020204020204" pitchFamily="34" charset="-122"/>
                        </a:rPr>
                        <a:t>to unbind device with control panel</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pSp>
        <p:nvGrpSpPr>
          <p:cNvPr id="14" name="组合 13"/>
          <p:cNvGrpSpPr/>
          <p:nvPr/>
        </p:nvGrpSpPr>
        <p:grpSpPr>
          <a:xfrm>
            <a:off x="334347" y="1042905"/>
            <a:ext cx="8359569" cy="5224730"/>
            <a:chOff x="334347" y="1042905"/>
            <a:chExt cx="8359569" cy="5224730"/>
          </a:xfrm>
        </p:grpSpPr>
        <p:pic>
          <p:nvPicPr>
            <p:cNvPr id="15" name="图片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a:ln>
              <a:noFill/>
            </a:ln>
          </p:spPr>
        </p:pic>
        <p:sp>
          <p:nvSpPr>
            <p:cNvPr id="17" name="矩形 16"/>
            <p:cNvSpPr/>
            <p:nvPr/>
          </p:nvSpPr>
          <p:spPr>
            <a:xfrm>
              <a:off x="577050" y="1584688"/>
              <a:ext cx="8116866" cy="42302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18" name="矩形 17"/>
            <p:cNvSpPr/>
            <p:nvPr/>
          </p:nvSpPr>
          <p:spPr>
            <a:xfrm>
              <a:off x="681997" y="1584688"/>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 Mgt.</a:t>
              </a:r>
              <a:endParaRPr lang="zh-CN" altLang="en-US" b="1" dirty="0">
                <a:latin typeface="微软雅黑" panose="020B0503020204020204" pitchFamily="34" charset="-122"/>
                <a:ea typeface="微软雅黑" panose="020B0503020204020204" pitchFamily="34" charset="-122"/>
              </a:endParaRPr>
            </a:p>
          </p:txBody>
        </p:sp>
      </p:grpSp>
      <p:sp>
        <p:nvSpPr>
          <p:cNvPr id="19" name="矩形 18"/>
          <p:cNvSpPr/>
          <p:nvPr/>
        </p:nvSpPr>
        <p:spPr>
          <a:xfrm>
            <a:off x="681996" y="2126471"/>
            <a:ext cx="244294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latin typeface="微软雅黑" panose="020B0503020204020204" pitchFamily="34" charset="-122"/>
                <a:ea typeface="微软雅黑" panose="020B0503020204020204" pitchFamily="34" charset="-122"/>
              </a:rPr>
              <a:t>Device Information</a:t>
            </a:r>
            <a:endParaRPr lang="zh-CN" altLang="en-US" sz="1400" dirty="0">
              <a:latin typeface="微软雅黑" panose="020B0503020204020204" pitchFamily="34" charset="-122"/>
              <a:ea typeface="微软雅黑" panose="020B0503020204020204" pitchFamily="34" charset="-122"/>
            </a:endParaRPr>
          </a:p>
        </p:txBody>
      </p:sp>
      <p:sp>
        <p:nvSpPr>
          <p:cNvPr id="39" name="矩形 38"/>
          <p:cNvSpPr/>
          <p:nvPr/>
        </p:nvSpPr>
        <p:spPr>
          <a:xfrm>
            <a:off x="681997" y="3806904"/>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PC IP</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PC Name 1</a:t>
            </a:r>
            <a:endParaRPr lang="zh-CN" altLang="en-US" sz="1200" dirty="0">
              <a:latin typeface="微软雅黑" panose="020B0503020204020204" pitchFamily="34" charset="-122"/>
              <a:ea typeface="微软雅黑" panose="020B0503020204020204" pitchFamily="34" charset="-122"/>
            </a:endParaRPr>
          </a:p>
        </p:txBody>
      </p:sp>
      <p:sp>
        <p:nvSpPr>
          <p:cNvPr id="56" name="矩形 55"/>
          <p:cNvSpPr/>
          <p:nvPr/>
        </p:nvSpPr>
        <p:spPr>
          <a:xfrm>
            <a:off x="7128021" y="5283737"/>
            <a:ext cx="750596" cy="32209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微软雅黑" panose="020B0503020204020204" pitchFamily="34" charset="-122"/>
                <a:ea typeface="微软雅黑" panose="020B0503020204020204" pitchFamily="34" charset="-122"/>
              </a:rPr>
              <a:t>Update</a:t>
            </a:r>
            <a:endParaRPr lang="zh-CN" altLang="en-US" sz="1050" dirty="0">
              <a:latin typeface="微软雅黑" panose="020B0503020204020204" pitchFamily="34" charset="-122"/>
              <a:ea typeface="微软雅黑" panose="020B0503020204020204" pitchFamily="34" charset="-122"/>
            </a:endParaRPr>
          </a:p>
        </p:txBody>
      </p:sp>
      <p:sp>
        <p:nvSpPr>
          <p:cNvPr id="26" name="矩形 25"/>
          <p:cNvSpPr/>
          <p:nvPr/>
        </p:nvSpPr>
        <p:spPr>
          <a:xfrm>
            <a:off x="681997" y="2836596"/>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Name</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Name 1</a:t>
            </a:r>
            <a:endParaRPr lang="zh-CN" altLang="en-US" sz="1200" dirty="0">
              <a:latin typeface="微软雅黑" panose="020B0503020204020204" pitchFamily="34" charset="-122"/>
              <a:ea typeface="微软雅黑" panose="020B0503020204020204" pitchFamily="34" charset="-122"/>
            </a:endParaRPr>
          </a:p>
        </p:txBody>
      </p:sp>
      <p:sp>
        <p:nvSpPr>
          <p:cNvPr id="27" name="矩形 26"/>
          <p:cNvSpPr/>
          <p:nvPr/>
        </p:nvSpPr>
        <p:spPr>
          <a:xfrm>
            <a:off x="681997" y="3160032"/>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Type</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Egg Chair</a:t>
            </a:r>
            <a:endParaRPr lang="zh-CN" altLang="en-US" sz="1200" dirty="0">
              <a:latin typeface="微软雅黑" panose="020B0503020204020204" pitchFamily="34" charset="-122"/>
              <a:ea typeface="微软雅黑" panose="020B0503020204020204" pitchFamily="34" charset="-122"/>
            </a:endParaRPr>
          </a:p>
        </p:txBody>
      </p:sp>
      <p:sp>
        <p:nvSpPr>
          <p:cNvPr id="28" name="矩形 27"/>
          <p:cNvSpPr/>
          <p:nvPr/>
        </p:nvSpPr>
        <p:spPr>
          <a:xfrm>
            <a:off x="681997" y="3483468"/>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Device Status</a:t>
            </a:r>
            <a:r>
              <a:rPr lang="zh-CN" altLang="en-US" sz="1200" dirty="0">
                <a:latin typeface="微软雅黑" panose="020B0503020204020204" pitchFamily="34" charset="-122"/>
                <a:ea typeface="微软雅黑" panose="020B0503020204020204" pitchFamily="34" charset="-122"/>
              </a:rPr>
              <a:t>：</a:t>
            </a:r>
            <a:r>
              <a:rPr lang="en-US" altLang="zh-CN" sz="1200" dirty="0">
                <a:latin typeface="微软雅黑" panose="020B0503020204020204" pitchFamily="34" charset="-122"/>
                <a:ea typeface="微软雅黑" panose="020B0503020204020204" pitchFamily="34" charset="-122"/>
              </a:rPr>
              <a:t>Normal</a:t>
            </a:r>
            <a:endParaRPr lang="zh-CN" altLang="en-US" sz="1200" dirty="0">
              <a:latin typeface="微软雅黑" panose="020B0503020204020204" pitchFamily="34" charset="-122"/>
              <a:ea typeface="微软雅黑" panose="020B0503020204020204" pitchFamily="34" charset="-122"/>
            </a:endParaRPr>
          </a:p>
        </p:txBody>
      </p:sp>
      <p:sp>
        <p:nvSpPr>
          <p:cNvPr id="42" name="矩形 41"/>
          <p:cNvSpPr/>
          <p:nvPr/>
        </p:nvSpPr>
        <p:spPr>
          <a:xfrm>
            <a:off x="864348" y="5283737"/>
            <a:ext cx="750596" cy="32209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微软雅黑" panose="020B0503020204020204" pitchFamily="34" charset="-122"/>
                <a:ea typeface="微软雅黑" panose="020B0503020204020204" pitchFamily="34" charset="-122"/>
              </a:rPr>
              <a:t>Unbind</a:t>
            </a:r>
            <a:endParaRPr lang="zh-CN" altLang="en-US" sz="1050" dirty="0">
              <a:latin typeface="微软雅黑" panose="020B0503020204020204" pitchFamily="34" charset="-122"/>
              <a:ea typeface="微软雅黑" panose="020B0503020204020204" pitchFamily="34" charset="-122"/>
            </a:endParaRPr>
          </a:p>
        </p:txBody>
      </p:sp>
      <p:sp>
        <p:nvSpPr>
          <p:cNvPr id="46" name="矩形 45"/>
          <p:cNvSpPr/>
          <p:nvPr/>
        </p:nvSpPr>
        <p:spPr>
          <a:xfrm>
            <a:off x="7718692" y="1291358"/>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4" name="矩形 73"/>
          <p:cNvSpPr/>
          <p:nvPr/>
        </p:nvSpPr>
        <p:spPr>
          <a:xfrm>
            <a:off x="3773010" y="2084542"/>
            <a:ext cx="244294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latin typeface="微软雅黑" panose="020B0503020204020204" pitchFamily="34" charset="-122"/>
                <a:ea typeface="微软雅黑" panose="020B0503020204020204" pitchFamily="34" charset="-122"/>
              </a:rPr>
              <a:t>Update</a:t>
            </a:r>
            <a:endParaRPr lang="zh-CN" altLang="en-US" sz="1400"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4380356" y="2760679"/>
            <a:ext cx="3532733" cy="1512230"/>
            <a:chOff x="4394342" y="3159227"/>
            <a:chExt cx="3532733" cy="1512230"/>
          </a:xfrm>
        </p:grpSpPr>
        <p:sp>
          <p:nvSpPr>
            <p:cNvPr id="75" name="矩形 74"/>
            <p:cNvSpPr/>
            <p:nvPr/>
          </p:nvSpPr>
          <p:spPr>
            <a:xfrm>
              <a:off x="4394343" y="3329602"/>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Rename: </a:t>
              </a:r>
              <a:endParaRPr lang="zh-CN" altLang="en-US" sz="1200" dirty="0">
                <a:latin typeface="微软雅黑" panose="020B0503020204020204" pitchFamily="34" charset="-122"/>
                <a:ea typeface="微软雅黑" panose="020B0503020204020204" pitchFamily="34" charset="-122"/>
              </a:endParaRPr>
            </a:p>
          </p:txBody>
        </p:sp>
        <p:sp>
          <p:nvSpPr>
            <p:cNvPr id="76" name="矩形 75"/>
            <p:cNvSpPr/>
            <p:nvPr/>
          </p:nvSpPr>
          <p:spPr>
            <a:xfrm>
              <a:off x="4394343" y="3747693"/>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Type:</a:t>
              </a:r>
              <a:endParaRPr lang="zh-CN" altLang="en-US" sz="1200" dirty="0">
                <a:latin typeface="微软雅黑" panose="020B0503020204020204" pitchFamily="34" charset="-122"/>
                <a:ea typeface="微软雅黑" panose="020B0503020204020204" pitchFamily="34" charset="-122"/>
              </a:endParaRPr>
            </a:p>
          </p:txBody>
        </p:sp>
        <p:sp>
          <p:nvSpPr>
            <p:cNvPr id="77" name="矩形 76"/>
            <p:cNvSpPr/>
            <p:nvPr/>
          </p:nvSpPr>
          <p:spPr>
            <a:xfrm>
              <a:off x="4394342" y="4165786"/>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latin typeface="微软雅黑" panose="020B0503020204020204" pitchFamily="34" charset="-122"/>
                  <a:ea typeface="微软雅黑" panose="020B0503020204020204" pitchFamily="34" charset="-122"/>
                </a:rPr>
                <a:t>Status:</a:t>
              </a:r>
              <a:endParaRPr lang="zh-CN" altLang="en-US" sz="1200" dirty="0">
                <a:latin typeface="微软雅黑" panose="020B0503020204020204" pitchFamily="34" charset="-122"/>
                <a:ea typeface="微软雅黑" panose="020B0503020204020204" pitchFamily="34" charset="-122"/>
              </a:endParaRPr>
            </a:p>
          </p:txBody>
        </p:sp>
        <p:sp>
          <p:nvSpPr>
            <p:cNvPr id="78" name="矩形 77"/>
            <p:cNvSpPr/>
            <p:nvPr/>
          </p:nvSpPr>
          <p:spPr>
            <a:xfrm>
              <a:off x="5106140" y="3393084"/>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79" name="组合 78"/>
            <p:cNvGrpSpPr/>
            <p:nvPr/>
          </p:nvGrpSpPr>
          <p:grpSpPr>
            <a:xfrm>
              <a:off x="5106140" y="3790851"/>
              <a:ext cx="1225118" cy="179294"/>
              <a:chOff x="1393794" y="4056259"/>
              <a:chExt cx="1225118" cy="179294"/>
            </a:xfrm>
          </p:grpSpPr>
          <p:sp>
            <p:nvSpPr>
              <p:cNvPr id="80" name="矩形 79"/>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81" name="等腰三角形 80"/>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grpSp>
          <p:nvGrpSpPr>
            <p:cNvPr id="82" name="组合 81"/>
            <p:cNvGrpSpPr/>
            <p:nvPr/>
          </p:nvGrpSpPr>
          <p:grpSpPr>
            <a:xfrm>
              <a:off x="5106140" y="4222691"/>
              <a:ext cx="1225118" cy="179294"/>
              <a:chOff x="1393794" y="4056259"/>
              <a:chExt cx="1225118" cy="179294"/>
            </a:xfrm>
          </p:grpSpPr>
          <p:sp>
            <p:nvSpPr>
              <p:cNvPr id="83" name="矩形 82"/>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4" name="等腰三角形 83"/>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85" name="矩形 84"/>
            <p:cNvSpPr/>
            <p:nvPr/>
          </p:nvSpPr>
          <p:spPr>
            <a:xfrm>
              <a:off x="6627453" y="3159227"/>
              <a:ext cx="1287566" cy="1504235"/>
            </a:xfrm>
            <a:prstGeom prst="rect">
              <a:avLst/>
            </a:prstGeom>
            <a:solidFill>
              <a:schemeClr val="bg1"/>
            </a:solidFill>
            <a:ln w="28575">
              <a:solidFill>
                <a:schemeClr val="bg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6" name="矩形 85"/>
            <p:cNvSpPr/>
            <p:nvPr/>
          </p:nvSpPr>
          <p:spPr>
            <a:xfrm>
              <a:off x="6618574" y="4300443"/>
              <a:ext cx="1308501" cy="371014"/>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微软雅黑" panose="020B0503020204020204" pitchFamily="34" charset="-122"/>
                  <a:ea typeface="微软雅黑" panose="020B0503020204020204" pitchFamily="34" charset="-122"/>
                </a:rPr>
                <a:t>Rename</a:t>
              </a:r>
              <a:endParaRPr lang="zh-CN" altLang="en-US" sz="1600" dirty="0">
                <a:solidFill>
                  <a:schemeClr val="bg1"/>
                </a:solidFill>
                <a:latin typeface="微软雅黑" panose="020B0503020204020204" pitchFamily="34" charset="-122"/>
                <a:ea typeface="微软雅黑" panose="020B0503020204020204" pitchFamily="34" charset="-122"/>
              </a:endParaRPr>
            </a:p>
          </p:txBody>
        </p:sp>
        <p:pic>
          <p:nvPicPr>
            <p:cNvPr id="87" name="图片 86"/>
            <p:cNvPicPr>
              <a:picLocks noChangeAspect="1"/>
            </p:cNvPicPr>
            <p:nvPr/>
          </p:nvPicPr>
          <p:blipFill>
            <a:blip r:embed="rId3"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868852" y="3452332"/>
              <a:ext cx="804767" cy="697465"/>
            </a:xfrm>
            <a:prstGeom prst="rect">
              <a:avLst/>
            </a:prstGeom>
          </p:spPr>
        </p:pic>
      </p:grpSp>
      <p:sp>
        <p:nvSpPr>
          <p:cNvPr id="89" name="矩形 88"/>
          <p:cNvSpPr/>
          <p:nvPr/>
        </p:nvSpPr>
        <p:spPr>
          <a:xfrm>
            <a:off x="6151308" y="5283737"/>
            <a:ext cx="750596" cy="32209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latin typeface="微软雅黑" panose="020B0503020204020204" pitchFamily="34" charset="-122"/>
                <a:ea typeface="微软雅黑" panose="020B0503020204020204" pitchFamily="34" charset="-122"/>
              </a:rPr>
              <a:t>Test</a:t>
            </a:r>
            <a:endParaRPr lang="zh-CN" altLang="en-US" sz="1050" dirty="0">
              <a:latin typeface="微软雅黑" panose="020B0503020204020204" pitchFamily="34" charset="-122"/>
              <a:ea typeface="微软雅黑" panose="020B0503020204020204" pitchFamily="34" charset="-122"/>
            </a:endParaRPr>
          </a:p>
        </p:txBody>
      </p:sp>
      <p:sp>
        <p:nvSpPr>
          <p:cNvPr id="57" name="文本框 56"/>
          <p:cNvSpPr txBox="1"/>
          <p:nvPr/>
        </p:nvSpPr>
        <p:spPr>
          <a:xfrm>
            <a:off x="2620952" y="3281117"/>
            <a:ext cx="954107"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更新成功！</a:t>
            </a:r>
          </a:p>
        </p:txBody>
      </p:sp>
      <p:sp>
        <p:nvSpPr>
          <p:cNvPr id="64" name="矩形 63"/>
          <p:cNvSpPr/>
          <p:nvPr/>
        </p:nvSpPr>
        <p:spPr>
          <a:xfrm>
            <a:off x="577049" y="5192886"/>
            <a:ext cx="1165719" cy="44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413166" y="501671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559866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Device Management [Unbind-2]</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802780728"/>
              </p:ext>
            </p:extLst>
          </p:nvPr>
        </p:nvGraphicFramePr>
        <p:xfrm>
          <a:off x="8880629" y="1042036"/>
          <a:ext cx="2916260" cy="2661064"/>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确认取消绑定提示</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a:t>
                      </a:r>
                      <a:r>
                        <a:rPr lang="en-US" altLang="zh-CN" sz="1000" dirty="0">
                          <a:latin typeface="微软雅黑" panose="020B0503020204020204" pitchFamily="34" charset="-122"/>
                          <a:ea typeface="微软雅黑" panose="020B0503020204020204" pitchFamily="34" charset="-122"/>
                        </a:rPr>
                        <a:t>onfirm to unbind prompt</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点击“确定并返回首页”按钮，确认取消绑定并返回首页</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Click “OK </a:t>
                      </a:r>
                      <a:r>
                        <a:rPr lang="en-US" altLang="zh-CN" sz="1000" dirty="0">
                          <a:latin typeface="微软雅黑" panose="020B0503020204020204" pitchFamily="34" charset="-122"/>
                          <a:ea typeface="微软雅黑" panose="020B0503020204020204" pitchFamily="34" charset="-122"/>
                        </a:rPr>
                        <a:t>and go back Home page</a:t>
                      </a:r>
                      <a:r>
                        <a:rPr lang="en-US" altLang="ko-KR" sz="1000" dirty="0">
                          <a:latin typeface="微软雅黑" panose="020B0503020204020204" pitchFamily="34" charset="-122"/>
                          <a:ea typeface="微软雅黑" panose="020B0503020204020204" pitchFamily="34" charset="-122"/>
                        </a:rPr>
                        <a:t>” button, confirm</a:t>
                      </a:r>
                      <a:r>
                        <a:rPr lang="en-US" altLang="ko-KR" sz="1000" baseline="0" dirty="0">
                          <a:latin typeface="微软雅黑" panose="020B0503020204020204" pitchFamily="34" charset="-122"/>
                          <a:ea typeface="微软雅黑" panose="020B0503020204020204" pitchFamily="34" charset="-122"/>
                        </a:rPr>
                        <a:t> to</a:t>
                      </a:r>
                      <a:r>
                        <a:rPr lang="en-US" altLang="ko-KR" sz="1000" dirty="0">
                          <a:latin typeface="微软雅黑" panose="020B0503020204020204" pitchFamily="34" charset="-122"/>
                          <a:ea typeface="微软雅黑" panose="020B0503020204020204" pitchFamily="34" charset="-122"/>
                        </a:rPr>
                        <a:t> unbind </a:t>
                      </a:r>
                      <a:r>
                        <a:rPr lang="en-US" altLang="zh-CN" sz="1000" dirty="0">
                          <a:latin typeface="微软雅黑" panose="020B0503020204020204" pitchFamily="34" charset="-122"/>
                          <a:ea typeface="微软雅黑" panose="020B0503020204020204" pitchFamily="34" charset="-122"/>
                        </a:rPr>
                        <a:t>and go</a:t>
                      </a:r>
                      <a:r>
                        <a:rPr lang="en-US" altLang="zh-CN" sz="1000" baseline="0" dirty="0">
                          <a:latin typeface="微软雅黑" panose="020B0503020204020204" pitchFamily="34" charset="-122"/>
                          <a:ea typeface="微软雅黑" panose="020B0503020204020204" pitchFamily="34" charset="-122"/>
                        </a:rPr>
                        <a:t> back Home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1048002"/>
                  </a:ext>
                </a:extLst>
              </a:tr>
              <a:tr h="209550">
                <a:tc>
                  <a:txBody>
                    <a:bodyPr/>
                    <a:lstStyle/>
                    <a:p>
                      <a:r>
                        <a:rPr lang="en-US" altLang="ko-KR" sz="1000" dirty="0">
                          <a:latin typeface="微软雅黑" panose="020B0503020204020204" pitchFamily="34" charset="-122"/>
                          <a:ea typeface="微软雅黑" panose="020B0503020204020204" pitchFamily="34" charset="-122"/>
                        </a:rPr>
                        <a:t>3.</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点击“确定并返回设备管理页”按钮，确认取消绑定并返回设备管理页</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Click “OK and go back Device Mgt. page” button, confirm</a:t>
                      </a:r>
                      <a:r>
                        <a:rPr lang="en-US" altLang="ko-KR" sz="1000" baseline="0" dirty="0">
                          <a:latin typeface="微软雅黑" panose="020B0503020204020204" pitchFamily="34" charset="-122"/>
                          <a:ea typeface="微软雅黑" panose="020B0503020204020204" pitchFamily="34" charset="-122"/>
                        </a:rPr>
                        <a:t> to</a:t>
                      </a:r>
                      <a:r>
                        <a:rPr lang="en-US" altLang="ko-KR" sz="1000" dirty="0">
                          <a:latin typeface="微软雅黑" panose="020B0503020204020204" pitchFamily="34" charset="-122"/>
                          <a:ea typeface="微软雅黑" panose="020B0503020204020204" pitchFamily="34" charset="-122"/>
                        </a:rPr>
                        <a:t> unbind </a:t>
                      </a:r>
                      <a:r>
                        <a:rPr lang="en-US" altLang="zh-CN" sz="1000" dirty="0">
                          <a:latin typeface="微软雅黑" panose="020B0503020204020204" pitchFamily="34" charset="-122"/>
                          <a:ea typeface="微软雅黑" panose="020B0503020204020204" pitchFamily="34" charset="-122"/>
                        </a:rPr>
                        <a:t>and go</a:t>
                      </a:r>
                      <a:r>
                        <a:rPr lang="en-US" altLang="zh-CN" sz="1000" baseline="0" dirty="0">
                          <a:latin typeface="微软雅黑" panose="020B0503020204020204" pitchFamily="34" charset="-122"/>
                          <a:ea typeface="微软雅黑" panose="020B0503020204020204" pitchFamily="34" charset="-122"/>
                        </a:rPr>
                        <a:t> back Device Mgt.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926299"/>
                  </a:ext>
                </a:extLst>
              </a:tr>
              <a:tr h="209550">
                <a:tc>
                  <a:txBody>
                    <a:bodyPr/>
                    <a:lstStyle/>
                    <a:p>
                      <a:r>
                        <a:rPr lang="en-US" altLang="zh-CN" sz="1000" dirty="0">
                          <a:latin typeface="微软雅黑" panose="020B0503020204020204" pitchFamily="34" charset="-122"/>
                          <a:ea typeface="微软雅黑" panose="020B0503020204020204" pitchFamily="34" charset="-122"/>
                        </a:rPr>
                        <a:t>4.</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点击“取消”按钮，不取消绑定</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Click “Cancel” button, don’t unbind</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70107972"/>
                  </a:ext>
                </a:extLst>
              </a:tr>
            </a:tbl>
          </a:graphicData>
        </a:graphic>
      </p:graphicFrame>
      <p:grpSp>
        <p:nvGrpSpPr>
          <p:cNvPr id="14" name="组合 13"/>
          <p:cNvGrpSpPr/>
          <p:nvPr/>
        </p:nvGrpSpPr>
        <p:grpSpPr>
          <a:xfrm>
            <a:off x="334347" y="1042905"/>
            <a:ext cx="8359569" cy="5224730"/>
            <a:chOff x="334347" y="1042905"/>
            <a:chExt cx="8359569" cy="5224730"/>
          </a:xfrm>
        </p:grpSpPr>
        <p:pic>
          <p:nvPicPr>
            <p:cNvPr id="15" name="图片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a:ln>
              <a:noFill/>
            </a:ln>
          </p:spPr>
        </p:pic>
        <p:sp>
          <p:nvSpPr>
            <p:cNvPr id="17" name="矩形 16"/>
            <p:cNvSpPr/>
            <p:nvPr/>
          </p:nvSpPr>
          <p:spPr>
            <a:xfrm>
              <a:off x="577050" y="1584688"/>
              <a:ext cx="8116866" cy="42302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矩形 17"/>
            <p:cNvSpPr/>
            <p:nvPr/>
          </p:nvSpPr>
          <p:spPr>
            <a:xfrm>
              <a:off x="681997" y="1584688"/>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t>Device Mgt.</a:t>
              </a:r>
              <a:endParaRPr lang="zh-CN" altLang="en-US" b="1" dirty="0"/>
            </a:p>
          </p:txBody>
        </p:sp>
      </p:grpSp>
      <p:sp>
        <p:nvSpPr>
          <p:cNvPr id="19" name="矩形 18"/>
          <p:cNvSpPr/>
          <p:nvPr/>
        </p:nvSpPr>
        <p:spPr>
          <a:xfrm>
            <a:off x="681997" y="2126471"/>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Device Info Update</a:t>
            </a:r>
            <a:endParaRPr lang="zh-CN" altLang="en-US" sz="1400" dirty="0"/>
          </a:p>
        </p:txBody>
      </p:sp>
      <p:sp>
        <p:nvSpPr>
          <p:cNvPr id="39" name="矩形 38"/>
          <p:cNvSpPr/>
          <p:nvPr/>
        </p:nvSpPr>
        <p:spPr>
          <a:xfrm>
            <a:off x="681997" y="3620472"/>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Device PC Name</a:t>
            </a:r>
            <a:r>
              <a:rPr lang="zh-CN" altLang="en-US" sz="1200" dirty="0"/>
              <a:t>：</a:t>
            </a:r>
            <a:r>
              <a:rPr lang="en-US" altLang="zh-CN" sz="1200" dirty="0"/>
              <a:t>PC Name 1</a:t>
            </a:r>
            <a:endParaRPr lang="zh-CN" altLang="en-US" sz="1200" dirty="0"/>
          </a:p>
        </p:txBody>
      </p:sp>
      <p:sp>
        <p:nvSpPr>
          <p:cNvPr id="40" name="矩形 39"/>
          <p:cNvSpPr/>
          <p:nvPr/>
        </p:nvSpPr>
        <p:spPr>
          <a:xfrm>
            <a:off x="681997" y="3943908"/>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Device PC Mac</a:t>
            </a:r>
            <a:r>
              <a:rPr lang="zh-CN" altLang="en-US" sz="1200" dirty="0"/>
              <a:t>：</a:t>
            </a:r>
            <a:r>
              <a:rPr lang="en-US" altLang="zh-CN" sz="1200" dirty="0"/>
              <a:t>aa-aa-aa-aa-aa-aa</a:t>
            </a:r>
            <a:endParaRPr lang="zh-CN" altLang="en-US" sz="1200" dirty="0"/>
          </a:p>
        </p:txBody>
      </p:sp>
      <p:sp>
        <p:nvSpPr>
          <p:cNvPr id="56" name="矩形 55"/>
          <p:cNvSpPr/>
          <p:nvPr/>
        </p:nvSpPr>
        <p:spPr>
          <a:xfrm>
            <a:off x="7128021" y="5283737"/>
            <a:ext cx="750596" cy="322099"/>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t>Update</a:t>
            </a:r>
            <a:endParaRPr lang="zh-CN" altLang="en-US" sz="1050" dirty="0"/>
          </a:p>
        </p:txBody>
      </p:sp>
      <p:sp>
        <p:nvSpPr>
          <p:cNvPr id="9" name="矩形 8"/>
          <p:cNvSpPr/>
          <p:nvPr/>
        </p:nvSpPr>
        <p:spPr>
          <a:xfrm>
            <a:off x="5135418" y="2588250"/>
            <a:ext cx="1992604" cy="2327915"/>
          </a:xfrm>
          <a:prstGeom prst="rect">
            <a:avLst/>
          </a:prstGeom>
          <a:solidFill>
            <a:schemeClr val="bg1"/>
          </a:solidFill>
          <a:ln w="28575">
            <a:solidFill>
              <a:schemeClr val="bg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5135416" y="4545151"/>
            <a:ext cx="1992605" cy="371014"/>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rPr>
              <a:t>Rename</a:t>
            </a:r>
            <a:endParaRPr lang="zh-CN" altLang="en-US" sz="1600" dirty="0">
              <a:solidFill>
                <a:schemeClr val="bg1"/>
              </a:solidFill>
            </a:endParaRPr>
          </a:p>
        </p:txBody>
      </p:sp>
      <p:pic>
        <p:nvPicPr>
          <p:cNvPr id="10" name="图片 9"/>
          <p:cNvPicPr>
            <a:picLocks noChangeAspect="1"/>
          </p:cNvPicPr>
          <p:nvPr/>
        </p:nvPicPr>
        <p:blipFill>
          <a:blip r:embed="rId3"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5484749" y="3101261"/>
            <a:ext cx="1293937" cy="1121412"/>
          </a:xfrm>
          <a:prstGeom prst="rect">
            <a:avLst/>
          </a:prstGeom>
        </p:spPr>
      </p:pic>
      <p:sp>
        <p:nvSpPr>
          <p:cNvPr id="58" name="矩形 57"/>
          <p:cNvSpPr/>
          <p:nvPr/>
        </p:nvSpPr>
        <p:spPr>
          <a:xfrm>
            <a:off x="4635483" y="2125296"/>
            <a:ext cx="1865894"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t>Renderings</a:t>
            </a:r>
            <a:endParaRPr lang="zh-CN" altLang="en-US" sz="1400" dirty="0"/>
          </a:p>
        </p:txBody>
      </p:sp>
      <p:sp>
        <p:nvSpPr>
          <p:cNvPr id="26" name="矩形 25"/>
          <p:cNvSpPr/>
          <p:nvPr/>
        </p:nvSpPr>
        <p:spPr>
          <a:xfrm>
            <a:off x="681997" y="2650164"/>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Device Name</a:t>
            </a:r>
            <a:r>
              <a:rPr lang="zh-CN" altLang="en-US" sz="1200" dirty="0"/>
              <a:t>：</a:t>
            </a:r>
            <a:r>
              <a:rPr lang="en-US" altLang="zh-CN" sz="1200" dirty="0"/>
              <a:t>Name 1</a:t>
            </a:r>
            <a:endParaRPr lang="zh-CN" altLang="en-US" sz="1200" dirty="0"/>
          </a:p>
        </p:txBody>
      </p:sp>
      <p:sp>
        <p:nvSpPr>
          <p:cNvPr id="27" name="矩形 26"/>
          <p:cNvSpPr/>
          <p:nvPr/>
        </p:nvSpPr>
        <p:spPr>
          <a:xfrm>
            <a:off x="681997" y="2973600"/>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Device Type</a:t>
            </a:r>
            <a:r>
              <a:rPr lang="zh-CN" altLang="en-US" sz="1200" dirty="0"/>
              <a:t>：</a:t>
            </a:r>
            <a:r>
              <a:rPr lang="en-US" altLang="zh-CN" sz="1200" dirty="0"/>
              <a:t>Egg Chair</a:t>
            </a:r>
            <a:endParaRPr lang="zh-CN" altLang="en-US" sz="1200" dirty="0"/>
          </a:p>
        </p:txBody>
      </p:sp>
      <p:sp>
        <p:nvSpPr>
          <p:cNvPr id="28" name="矩形 27"/>
          <p:cNvSpPr/>
          <p:nvPr/>
        </p:nvSpPr>
        <p:spPr>
          <a:xfrm>
            <a:off x="681997" y="3297036"/>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Device Status</a:t>
            </a:r>
            <a:r>
              <a:rPr lang="zh-CN" altLang="en-US" sz="1200" dirty="0"/>
              <a:t>：</a:t>
            </a:r>
            <a:r>
              <a:rPr lang="en-US" altLang="zh-CN" sz="1200" dirty="0"/>
              <a:t>Normal</a:t>
            </a:r>
            <a:endParaRPr lang="zh-CN" altLang="en-US" sz="1200" dirty="0"/>
          </a:p>
        </p:txBody>
      </p:sp>
      <p:sp>
        <p:nvSpPr>
          <p:cNvPr id="29" name="矩形 28"/>
          <p:cNvSpPr/>
          <p:nvPr/>
        </p:nvSpPr>
        <p:spPr>
          <a:xfrm>
            <a:off x="681997" y="4391683"/>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Rename: </a:t>
            </a:r>
            <a:endParaRPr lang="zh-CN" altLang="en-US" sz="1200" dirty="0"/>
          </a:p>
        </p:txBody>
      </p:sp>
      <p:sp>
        <p:nvSpPr>
          <p:cNvPr id="30" name="矩形 29"/>
          <p:cNvSpPr/>
          <p:nvPr/>
        </p:nvSpPr>
        <p:spPr>
          <a:xfrm>
            <a:off x="681997" y="4786913"/>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Type:</a:t>
            </a:r>
            <a:endParaRPr lang="zh-CN" altLang="en-US" sz="1200" dirty="0"/>
          </a:p>
        </p:txBody>
      </p:sp>
      <p:sp>
        <p:nvSpPr>
          <p:cNvPr id="31" name="矩形 30"/>
          <p:cNvSpPr/>
          <p:nvPr/>
        </p:nvSpPr>
        <p:spPr>
          <a:xfrm>
            <a:off x="681997" y="5182143"/>
            <a:ext cx="3091013" cy="2931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a:t>Status:</a:t>
            </a:r>
            <a:endParaRPr lang="zh-CN" altLang="en-US" sz="1200" dirty="0"/>
          </a:p>
        </p:txBody>
      </p:sp>
      <p:sp>
        <p:nvSpPr>
          <p:cNvPr id="32" name="矩形 31"/>
          <p:cNvSpPr/>
          <p:nvPr/>
        </p:nvSpPr>
        <p:spPr>
          <a:xfrm>
            <a:off x="1393794" y="4461006"/>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 name="组合 32"/>
          <p:cNvGrpSpPr/>
          <p:nvPr/>
        </p:nvGrpSpPr>
        <p:grpSpPr>
          <a:xfrm>
            <a:off x="1393794" y="4861925"/>
            <a:ext cx="1225118" cy="179294"/>
            <a:chOff x="1393794" y="4056259"/>
            <a:chExt cx="1225118" cy="179294"/>
          </a:xfrm>
        </p:grpSpPr>
        <p:sp>
          <p:nvSpPr>
            <p:cNvPr id="34" name="矩形 33"/>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等腰三角形 34"/>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1393794" y="5239048"/>
            <a:ext cx="1225118" cy="179294"/>
            <a:chOff x="1393794" y="4056259"/>
            <a:chExt cx="1225118" cy="179294"/>
          </a:xfrm>
        </p:grpSpPr>
        <p:sp>
          <p:nvSpPr>
            <p:cNvPr id="37" name="矩形 36"/>
            <p:cNvSpPr/>
            <p:nvPr/>
          </p:nvSpPr>
          <p:spPr>
            <a:xfrm>
              <a:off x="1393794" y="4056259"/>
              <a:ext cx="1225118" cy="179294"/>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p:cNvSpPr/>
            <p:nvPr/>
          </p:nvSpPr>
          <p:spPr>
            <a:xfrm rot="10800000">
              <a:off x="2452949" y="4100948"/>
              <a:ext cx="118465" cy="102125"/>
            </a:xfrm>
            <a:prstGeom prst="triangle">
              <a:avLst/>
            </a:prstGeom>
            <a:solidFill>
              <a:schemeClr val="tx1">
                <a:lumMod val="65000"/>
                <a:lumOff val="3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6131717" y="5283736"/>
            <a:ext cx="750596" cy="322099"/>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a:t>Unbind</a:t>
            </a:r>
            <a:endParaRPr lang="zh-CN" altLang="en-US" sz="1050" dirty="0"/>
          </a:p>
        </p:txBody>
      </p:sp>
      <p:sp>
        <p:nvSpPr>
          <p:cNvPr id="44" name="矩形 43"/>
          <p:cNvSpPr/>
          <p:nvPr/>
        </p:nvSpPr>
        <p:spPr>
          <a:xfrm>
            <a:off x="7718692" y="1291358"/>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334347" y="1042036"/>
            <a:ext cx="8359568" cy="4953518"/>
          </a:xfrm>
          <a:prstGeom prst="rect">
            <a:avLst/>
          </a:prstGeom>
          <a:solidFill>
            <a:schemeClr val="tx1">
              <a:lumMod val="65000"/>
              <a:lumOff val="35000"/>
              <a:alpha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2869529" y="2117020"/>
            <a:ext cx="2898282" cy="426867"/>
          </a:xfrm>
          <a:prstGeom prst="rect">
            <a:avLst/>
          </a:prstGeom>
          <a:solidFill>
            <a:srgbClr val="0067B3"/>
          </a:solidFill>
          <a:ln>
            <a:solidFill>
              <a:srgbClr val="0067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提示</a:t>
            </a:r>
          </a:p>
        </p:txBody>
      </p:sp>
      <p:sp>
        <p:nvSpPr>
          <p:cNvPr id="46" name="矩形 45"/>
          <p:cNvSpPr/>
          <p:nvPr/>
        </p:nvSpPr>
        <p:spPr>
          <a:xfrm>
            <a:off x="2869529" y="2523894"/>
            <a:ext cx="2898282" cy="1990937"/>
          </a:xfrm>
          <a:prstGeom prst="rect">
            <a:avLst/>
          </a:prstGeom>
          <a:solidFill>
            <a:schemeClr val="bg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微软雅黑" panose="020B0503020204020204" pitchFamily="34" charset="-122"/>
              <a:ea typeface="微软雅黑" panose="020B0503020204020204" pitchFamily="34" charset="-122"/>
            </a:endParaRPr>
          </a:p>
        </p:txBody>
      </p:sp>
      <p:sp>
        <p:nvSpPr>
          <p:cNvPr id="47" name="文本框 46"/>
          <p:cNvSpPr txBox="1"/>
          <p:nvPr/>
        </p:nvSpPr>
        <p:spPr>
          <a:xfrm>
            <a:off x="2902898" y="2637909"/>
            <a:ext cx="1415772"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确定取消绑定吗？</a:t>
            </a:r>
          </a:p>
        </p:txBody>
      </p:sp>
      <p:sp>
        <p:nvSpPr>
          <p:cNvPr id="48" name="矩形 47"/>
          <p:cNvSpPr/>
          <p:nvPr/>
        </p:nvSpPr>
        <p:spPr>
          <a:xfrm>
            <a:off x="3117985" y="3135478"/>
            <a:ext cx="2366763" cy="23500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确定并返回首页</a:t>
            </a:r>
          </a:p>
        </p:txBody>
      </p:sp>
      <p:sp>
        <p:nvSpPr>
          <p:cNvPr id="50" name="矩形 49"/>
          <p:cNvSpPr/>
          <p:nvPr/>
        </p:nvSpPr>
        <p:spPr>
          <a:xfrm>
            <a:off x="2668740" y="1932303"/>
            <a:ext cx="3243790" cy="27971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2509872" y="181976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45" name="矩形 44"/>
          <p:cNvSpPr/>
          <p:nvPr/>
        </p:nvSpPr>
        <p:spPr>
          <a:xfrm>
            <a:off x="3117985" y="3473400"/>
            <a:ext cx="2366763" cy="23500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确定并返回设备管理页</a:t>
            </a:r>
          </a:p>
        </p:txBody>
      </p:sp>
      <p:sp>
        <p:nvSpPr>
          <p:cNvPr id="59" name="矩形 58"/>
          <p:cNvSpPr/>
          <p:nvPr/>
        </p:nvSpPr>
        <p:spPr>
          <a:xfrm>
            <a:off x="3107253" y="3997945"/>
            <a:ext cx="2366763" cy="235008"/>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取消</a:t>
            </a:r>
          </a:p>
        </p:txBody>
      </p:sp>
      <p:sp>
        <p:nvSpPr>
          <p:cNvPr id="60" name="矩形 59"/>
          <p:cNvSpPr/>
          <p:nvPr/>
        </p:nvSpPr>
        <p:spPr>
          <a:xfrm>
            <a:off x="2902898" y="3060014"/>
            <a:ext cx="2654523" cy="3591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2902898" y="3415977"/>
            <a:ext cx="2654523" cy="3591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2902898" y="3940015"/>
            <a:ext cx="2654523" cy="3591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2776380" y="309965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64" name="椭圆 63"/>
          <p:cNvSpPr/>
          <p:nvPr/>
        </p:nvSpPr>
        <p:spPr>
          <a:xfrm>
            <a:off x="2778421" y="345413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65" name="椭圆 64"/>
          <p:cNvSpPr/>
          <p:nvPr/>
        </p:nvSpPr>
        <p:spPr>
          <a:xfrm>
            <a:off x="2776380" y="397897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5008845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035"/>
            <a:ext cx="8375162" cy="5234477"/>
          </a:xfrm>
          <a:prstGeom prst="rect">
            <a:avLst/>
          </a:prstGeom>
        </p:spPr>
      </p:pic>
      <p:sp>
        <p:nvSpPr>
          <p:cNvPr id="2" name="标题 1"/>
          <p:cNvSpPr>
            <a:spLocks noGrp="1"/>
          </p:cNvSpPr>
          <p:nvPr>
            <p:ph type="title"/>
          </p:nvPr>
        </p:nvSpPr>
        <p:spPr/>
        <p:txBody>
          <a:bodyPr/>
          <a:lstStyle/>
          <a:p>
            <a:r>
              <a:rPr lang="en-US" altLang="zh-CN" dirty="0"/>
              <a:t>Settings [Log out-1]</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3599284333"/>
              </p:ext>
            </p:extLst>
          </p:nvPr>
        </p:nvGraphicFramePr>
        <p:xfrm>
          <a:off x="8880629" y="1042036"/>
          <a:ext cx="2916260" cy="768772"/>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点击“账户退出”返回登录页</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Click “Log out”, log out and go back Log in page.</a:t>
                      </a:r>
                      <a:endParaRPr lang="ko-KR" altLang="en-US" sz="1000" dirty="0"/>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1" name="矩形 10"/>
          <p:cNvSpPr/>
          <p:nvPr/>
        </p:nvSpPr>
        <p:spPr>
          <a:xfrm>
            <a:off x="488272" y="1617409"/>
            <a:ext cx="5948037" cy="408372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230768" y="163463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9" name="文本框 8"/>
          <p:cNvSpPr txBox="1"/>
          <p:nvPr/>
        </p:nvSpPr>
        <p:spPr>
          <a:xfrm>
            <a:off x="6622742" y="3133817"/>
            <a:ext cx="646331" cy="230832"/>
          </a:xfrm>
          <a:prstGeom prst="rect">
            <a:avLst/>
          </a:prstGeom>
          <a:noFill/>
        </p:spPr>
        <p:txBody>
          <a:bodyPr wrap="none" rtlCol="0">
            <a:spAutoFit/>
          </a:bodyPr>
          <a:lstStyle/>
          <a:p>
            <a:r>
              <a:rPr lang="zh-CN" altLang="en-US" sz="900" dirty="0">
                <a:solidFill>
                  <a:schemeClr val="bg1"/>
                </a:solidFill>
              </a:rPr>
              <a:t>设备管理</a:t>
            </a:r>
          </a:p>
        </p:txBody>
      </p:sp>
      <p:sp>
        <p:nvSpPr>
          <p:cNvPr id="6" name="矩形 5"/>
          <p:cNvSpPr/>
          <p:nvPr/>
        </p:nvSpPr>
        <p:spPr>
          <a:xfrm>
            <a:off x="6427432" y="1758519"/>
            <a:ext cx="2282077" cy="3987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3"/>
          <a:stretch>
            <a:fillRect/>
          </a:stretch>
        </p:blipFill>
        <p:spPr>
          <a:xfrm>
            <a:off x="555969" y="1911302"/>
            <a:ext cx="5871462" cy="3388477"/>
          </a:xfrm>
          <a:prstGeom prst="rect">
            <a:avLst/>
          </a:prstGeom>
        </p:spPr>
      </p:pic>
    </p:spTree>
    <p:extLst>
      <p:ext uri="{BB962C8B-B14F-4D97-AF65-F5344CB8AC3E}">
        <p14:creationId xmlns:p14="http://schemas.microsoft.com/office/powerpoint/2010/main" val="402188828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8115869" cy="5072418"/>
          </a:xfrm>
          <a:prstGeom prst="rect">
            <a:avLst/>
          </a:prstGeom>
        </p:spPr>
      </p:pic>
      <p:sp>
        <p:nvSpPr>
          <p:cNvPr id="2" name="标题 1"/>
          <p:cNvSpPr>
            <a:spLocks noGrp="1"/>
          </p:cNvSpPr>
          <p:nvPr>
            <p:ph type="title"/>
          </p:nvPr>
        </p:nvSpPr>
        <p:spPr/>
        <p:txBody>
          <a:bodyPr/>
          <a:lstStyle/>
          <a:p>
            <a:r>
              <a:rPr lang="en-US" altLang="zh-CN" dirty="0"/>
              <a:t>Settings [Log out-2]</a:t>
            </a:r>
            <a:endParaRPr lang="zh-CN" altLang="en-US" dirty="0"/>
          </a:p>
        </p:txBody>
      </p:sp>
      <p:sp>
        <p:nvSpPr>
          <p:cNvPr id="3" name="矩形 2"/>
          <p:cNvSpPr/>
          <p:nvPr/>
        </p:nvSpPr>
        <p:spPr>
          <a:xfrm>
            <a:off x="1575401" y="1955203"/>
            <a:ext cx="4940809" cy="243924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1434288" y="181409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a:t>
            </a:r>
            <a:endParaRPr lang="zh-CN" altLang="en-US" dirty="0"/>
          </a:p>
        </p:txBody>
      </p:sp>
      <p:graphicFrame>
        <p:nvGraphicFramePr>
          <p:cNvPr id="8" name="표 26"/>
          <p:cNvGraphicFramePr>
            <a:graphicFrameLocks noGrp="1"/>
          </p:cNvGraphicFramePr>
          <p:nvPr>
            <p:extLst>
              <p:ext uri="{D42A27DB-BD31-4B8C-83A1-F6EECF244321}">
                <p14:modId xmlns:p14="http://schemas.microsoft.com/office/powerpoint/2010/main" val="564340309"/>
              </p:ext>
            </p:extLst>
          </p:nvPr>
        </p:nvGraphicFramePr>
        <p:xfrm>
          <a:off x="8869340" y="1074420"/>
          <a:ext cx="2916260" cy="616372"/>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登录页</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L</a:t>
                      </a:r>
                      <a:r>
                        <a:rPr lang="en-US" altLang="zh-CN" sz="1000" dirty="0">
                          <a:latin typeface="微软雅黑" panose="020B0503020204020204" pitchFamily="34" charset="-122"/>
                          <a:ea typeface="微软雅黑" panose="020B0503020204020204" pitchFamily="34" charset="-122"/>
                        </a:rPr>
                        <a:t>og in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33614273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035"/>
            <a:ext cx="8375162" cy="5234477"/>
          </a:xfrm>
          <a:prstGeom prst="rect">
            <a:avLst/>
          </a:prstGeom>
        </p:spPr>
      </p:pic>
      <p:sp>
        <p:nvSpPr>
          <p:cNvPr id="2" name="标题 1"/>
          <p:cNvSpPr>
            <a:spLocks noGrp="1"/>
          </p:cNvSpPr>
          <p:nvPr>
            <p:ph type="title"/>
          </p:nvPr>
        </p:nvSpPr>
        <p:spPr/>
        <p:txBody>
          <a:bodyPr/>
          <a:lstStyle/>
          <a:p>
            <a:r>
              <a:rPr lang="en-US" altLang="zh-CN" dirty="0"/>
              <a:t>Settings [Version]</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3084951292"/>
              </p:ext>
            </p:extLst>
          </p:nvPr>
        </p:nvGraphicFramePr>
        <p:xfrm>
          <a:off x="8880629" y="1042036"/>
          <a:ext cx="2916260" cy="1297936"/>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点击“版本号”查看当前</a:t>
                      </a:r>
                      <a:r>
                        <a:rPr lang="en-US" altLang="zh-CN" sz="1000" baseline="0" dirty="0">
                          <a:latin typeface="微软雅黑" panose="020B0503020204020204" pitchFamily="34" charset="-122"/>
                          <a:ea typeface="微软雅黑" panose="020B0503020204020204" pitchFamily="34" charset="-122"/>
                        </a:rPr>
                        <a:t>87V8</a:t>
                      </a:r>
                      <a:r>
                        <a:rPr lang="zh-CN" altLang="en-US" sz="1000" baseline="0" dirty="0">
                          <a:latin typeface="微软雅黑" panose="020B0503020204020204" pitchFamily="34" charset="-122"/>
                          <a:ea typeface="微软雅黑" panose="020B0503020204020204" pitchFamily="34" charset="-122"/>
                        </a:rPr>
                        <a:t>（</a:t>
                      </a:r>
                      <a:r>
                        <a:rPr lang="en-US" altLang="zh-CN" sz="1000" baseline="0" dirty="0">
                          <a:latin typeface="微软雅黑" panose="020B0503020204020204" pitchFamily="34" charset="-122"/>
                          <a:ea typeface="微软雅黑" panose="020B0503020204020204" pitchFamily="34" charset="-122"/>
                        </a:rPr>
                        <a:t>VR World</a:t>
                      </a:r>
                      <a:r>
                        <a:rPr lang="zh-CN" altLang="en-US" sz="1000" baseline="0" dirty="0">
                          <a:latin typeface="微软雅黑" panose="020B0503020204020204" pitchFamily="34" charset="-122"/>
                          <a:ea typeface="微软雅黑" panose="020B0503020204020204" pitchFamily="34" charset="-122"/>
                        </a:rPr>
                        <a:t>）版本号</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Click “Version” to check 87V8</a:t>
                      </a:r>
                      <a:r>
                        <a:rPr lang="zh-CN" altLang="en-US" sz="1000" baseline="0" dirty="0">
                          <a:latin typeface="微软雅黑" panose="020B0503020204020204" pitchFamily="34" charset="-122"/>
                          <a:ea typeface="微软雅黑" panose="020B0503020204020204" pitchFamily="34" charset="-122"/>
                        </a:rPr>
                        <a:t>（</a:t>
                      </a:r>
                      <a:r>
                        <a:rPr lang="en-US" altLang="zh-CN" sz="1000" baseline="0" dirty="0">
                          <a:latin typeface="微软雅黑" panose="020B0503020204020204" pitchFamily="34" charset="-122"/>
                          <a:ea typeface="微软雅黑" panose="020B0503020204020204" pitchFamily="34" charset="-122"/>
                        </a:rPr>
                        <a:t>VR World</a:t>
                      </a:r>
                      <a:r>
                        <a:rPr lang="zh-CN" altLang="en-US" sz="1000" baseline="0" dirty="0">
                          <a:latin typeface="微软雅黑" panose="020B0503020204020204" pitchFamily="34" charset="-122"/>
                          <a:ea typeface="微软雅黑" panose="020B0503020204020204" pitchFamily="34" charset="-122"/>
                        </a:rPr>
                        <a:t>）</a:t>
                      </a:r>
                      <a:r>
                        <a:rPr lang="en-US" altLang="ko-KR" sz="1000" baseline="0" dirty="0">
                          <a:latin typeface="微软雅黑" panose="020B0503020204020204" pitchFamily="34" charset="-122"/>
                          <a:ea typeface="微软雅黑" panose="020B0503020204020204" pitchFamily="34" charset="-122"/>
                        </a:rPr>
                        <a:t> current version.</a:t>
                      </a:r>
                      <a:endParaRPr lang="ko-KR" altLang="en-US" sz="1000" dirty="0"/>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zh-CN" sz="1000" dirty="0">
                          <a:latin typeface="微软雅黑" panose="020B0503020204020204" pitchFamily="34" charset="-122"/>
                          <a:ea typeface="微软雅黑" panose="020B0503020204020204" pitchFamily="34" charset="-122"/>
                        </a:rPr>
                        <a:t>2.</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en-US" altLang="zh-CN" sz="1000" baseline="0" dirty="0">
                          <a:latin typeface="微软雅黑" panose="020B0503020204020204" pitchFamily="34" charset="-122"/>
                          <a:ea typeface="微软雅黑" panose="020B0503020204020204" pitchFamily="34" charset="-122"/>
                        </a:rPr>
                        <a:t>87V8</a:t>
                      </a:r>
                      <a:r>
                        <a:rPr lang="zh-CN" altLang="en-US" sz="1000" baseline="0" dirty="0">
                          <a:latin typeface="微软雅黑" panose="020B0503020204020204" pitchFamily="34" charset="-122"/>
                          <a:ea typeface="微软雅黑" panose="020B0503020204020204" pitchFamily="34" charset="-122"/>
                        </a:rPr>
                        <a:t>（</a:t>
                      </a:r>
                      <a:r>
                        <a:rPr lang="en-US" altLang="zh-CN" sz="1000" baseline="0" dirty="0">
                          <a:latin typeface="微软雅黑" panose="020B0503020204020204" pitchFamily="34" charset="-122"/>
                          <a:ea typeface="微软雅黑" panose="020B0503020204020204" pitchFamily="34" charset="-122"/>
                        </a:rPr>
                        <a:t>VR World</a:t>
                      </a:r>
                      <a:r>
                        <a:rPr lang="zh-CN" altLang="en-US" sz="1000" baseline="0" dirty="0">
                          <a:latin typeface="微软雅黑" panose="020B0503020204020204" pitchFamily="34" charset="-122"/>
                          <a:ea typeface="微软雅黑" panose="020B0503020204020204" pitchFamily="34" charset="-122"/>
                        </a:rPr>
                        <a:t>）版本号</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The </a:t>
                      </a:r>
                      <a:r>
                        <a:rPr lang="en-US" altLang="zh-CN" sz="1000" baseline="0" dirty="0">
                          <a:latin typeface="微软雅黑" panose="020B0503020204020204" pitchFamily="34" charset="-122"/>
                          <a:ea typeface="微软雅黑" panose="020B0503020204020204" pitchFamily="34" charset="-122"/>
                        </a:rPr>
                        <a:t>87V8</a:t>
                      </a:r>
                      <a:r>
                        <a:rPr lang="zh-CN" altLang="en-US" sz="1000" baseline="0" dirty="0">
                          <a:latin typeface="微软雅黑" panose="020B0503020204020204" pitchFamily="34" charset="-122"/>
                          <a:ea typeface="微软雅黑" panose="020B0503020204020204" pitchFamily="34" charset="-122"/>
                        </a:rPr>
                        <a:t>（</a:t>
                      </a:r>
                      <a:r>
                        <a:rPr lang="en-US" altLang="zh-CN" sz="1000" baseline="0" dirty="0">
                          <a:latin typeface="微软雅黑" panose="020B0503020204020204" pitchFamily="34" charset="-122"/>
                          <a:ea typeface="微软雅黑" panose="020B0503020204020204" pitchFamily="34" charset="-122"/>
                        </a:rPr>
                        <a:t>VR World</a:t>
                      </a:r>
                      <a:r>
                        <a:rPr lang="zh-CN" altLang="en-US" sz="1000" baseline="0" dirty="0">
                          <a:latin typeface="微软雅黑" panose="020B0503020204020204" pitchFamily="34" charset="-122"/>
                          <a:ea typeface="微软雅黑" panose="020B0503020204020204" pitchFamily="34" charset="-122"/>
                        </a:rPr>
                        <a:t>）</a:t>
                      </a:r>
                      <a:r>
                        <a:rPr lang="en-US" altLang="zh-CN" sz="1000" baseline="0" dirty="0">
                          <a:latin typeface="微软雅黑" panose="020B0503020204020204" pitchFamily="34" charset="-122"/>
                          <a:ea typeface="微软雅黑" panose="020B0503020204020204" pitchFamily="34" charset="-122"/>
                        </a:rPr>
                        <a:t>version</a:t>
                      </a:r>
                      <a:endParaRPr lang="ko-KR" altLang="en-US" sz="1000" dirty="0"/>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56192035"/>
                  </a:ext>
                </a:extLst>
              </a:tr>
            </a:tbl>
          </a:graphicData>
        </a:graphic>
      </p:graphicFrame>
      <p:sp>
        <p:nvSpPr>
          <p:cNvPr id="11" name="矩形 10"/>
          <p:cNvSpPr/>
          <p:nvPr/>
        </p:nvSpPr>
        <p:spPr>
          <a:xfrm>
            <a:off x="479394" y="1617409"/>
            <a:ext cx="5965793" cy="408372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427432" y="2104744"/>
            <a:ext cx="2282077" cy="3987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t="400" b="60126"/>
          <a:stretch/>
        </p:blipFill>
        <p:spPr>
          <a:xfrm>
            <a:off x="334347" y="3681036"/>
            <a:ext cx="8375162" cy="2066239"/>
          </a:xfrm>
          <a:prstGeom prst="rect">
            <a:avLst/>
          </a:prstGeom>
        </p:spPr>
      </p:pic>
      <p:sp>
        <p:nvSpPr>
          <p:cNvPr id="13" name="矩形 12"/>
          <p:cNvSpPr/>
          <p:nvPr/>
        </p:nvSpPr>
        <p:spPr>
          <a:xfrm>
            <a:off x="577050" y="4490478"/>
            <a:ext cx="6249878" cy="155688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720396" y="4421050"/>
            <a:ext cx="1848001" cy="3987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6556348" y="426132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17" name="文本框 16"/>
          <p:cNvSpPr txBox="1"/>
          <p:nvPr/>
        </p:nvSpPr>
        <p:spPr>
          <a:xfrm>
            <a:off x="6622742" y="3133817"/>
            <a:ext cx="646331" cy="230832"/>
          </a:xfrm>
          <a:prstGeom prst="rect">
            <a:avLst/>
          </a:prstGeom>
          <a:noFill/>
        </p:spPr>
        <p:txBody>
          <a:bodyPr wrap="none" rtlCol="0">
            <a:spAutoFit/>
          </a:bodyPr>
          <a:lstStyle/>
          <a:p>
            <a:r>
              <a:rPr lang="zh-CN" altLang="en-US" sz="900" dirty="0">
                <a:solidFill>
                  <a:schemeClr val="bg1"/>
                </a:solidFill>
              </a:rPr>
              <a:t>设备管理</a:t>
            </a:r>
          </a:p>
        </p:txBody>
      </p:sp>
      <p:sp>
        <p:nvSpPr>
          <p:cNvPr id="7" name="椭圆 6"/>
          <p:cNvSpPr/>
          <p:nvPr/>
        </p:nvSpPr>
        <p:spPr>
          <a:xfrm>
            <a:off x="6286320" y="196363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4"/>
          <a:stretch>
            <a:fillRect/>
          </a:stretch>
        </p:blipFill>
        <p:spPr>
          <a:xfrm>
            <a:off x="643560" y="1838599"/>
            <a:ext cx="5337483" cy="1751443"/>
          </a:xfrm>
          <a:prstGeom prst="rect">
            <a:avLst/>
          </a:prstGeom>
        </p:spPr>
      </p:pic>
      <p:pic>
        <p:nvPicPr>
          <p:cNvPr id="9" name="图片 8"/>
          <p:cNvPicPr>
            <a:picLocks noChangeAspect="1"/>
          </p:cNvPicPr>
          <p:nvPr/>
        </p:nvPicPr>
        <p:blipFill>
          <a:blip r:embed="rId5"/>
          <a:stretch>
            <a:fillRect/>
          </a:stretch>
        </p:blipFill>
        <p:spPr>
          <a:xfrm>
            <a:off x="643560" y="4403852"/>
            <a:ext cx="5589510" cy="1518475"/>
          </a:xfrm>
          <a:prstGeom prst="rect">
            <a:avLst/>
          </a:prstGeom>
        </p:spPr>
      </p:pic>
    </p:spTree>
    <p:extLst>
      <p:ext uri="{BB962C8B-B14F-4D97-AF65-F5344CB8AC3E}">
        <p14:creationId xmlns:p14="http://schemas.microsoft.com/office/powerpoint/2010/main" val="129237869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035"/>
            <a:ext cx="8375162" cy="5234477"/>
          </a:xfrm>
          <a:prstGeom prst="rect">
            <a:avLst/>
          </a:prstGeom>
        </p:spPr>
      </p:pic>
      <p:sp>
        <p:nvSpPr>
          <p:cNvPr id="2" name="标题 1"/>
          <p:cNvSpPr>
            <a:spLocks noGrp="1"/>
          </p:cNvSpPr>
          <p:nvPr>
            <p:ph type="title"/>
          </p:nvPr>
        </p:nvSpPr>
        <p:spPr/>
        <p:txBody>
          <a:bodyPr/>
          <a:lstStyle/>
          <a:p>
            <a:r>
              <a:rPr lang="en-US" altLang="zh-CN" dirty="0"/>
              <a:t>Settings [Video settings]</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3539641493"/>
              </p:ext>
            </p:extLst>
          </p:nvPr>
        </p:nvGraphicFramePr>
        <p:xfrm>
          <a:off x="8880629" y="1042036"/>
          <a:ext cx="2916260" cy="1145536"/>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点击“视频设置”，进入视频设置</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Click “Video Settings”, enter</a:t>
                      </a:r>
                      <a:r>
                        <a:rPr lang="en-US" altLang="ko-KR" sz="1000" baseline="0" dirty="0">
                          <a:latin typeface="微软雅黑" panose="020B0503020204020204" pitchFamily="34" charset="-122"/>
                          <a:ea typeface="微软雅黑" panose="020B0503020204020204" pitchFamily="34" charset="-122"/>
                        </a:rPr>
                        <a:t> video settings page.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设置视频播放速度</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Set the play speed.</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43944102"/>
                  </a:ext>
                </a:extLst>
              </a:tr>
            </a:tbl>
          </a:graphicData>
        </a:graphic>
      </p:graphicFrame>
      <p:sp>
        <p:nvSpPr>
          <p:cNvPr id="11" name="矩形 10"/>
          <p:cNvSpPr/>
          <p:nvPr/>
        </p:nvSpPr>
        <p:spPr>
          <a:xfrm>
            <a:off x="408374" y="1617409"/>
            <a:ext cx="6036814" cy="408372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427432" y="2415455"/>
            <a:ext cx="2282077" cy="3987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b="55780"/>
          <a:stretch/>
        </p:blipFill>
        <p:spPr>
          <a:xfrm>
            <a:off x="334347" y="3960238"/>
            <a:ext cx="8375162" cy="2314700"/>
          </a:xfrm>
          <a:prstGeom prst="rect">
            <a:avLst/>
          </a:prstGeom>
        </p:spPr>
      </p:pic>
      <p:sp>
        <p:nvSpPr>
          <p:cNvPr id="14" name="矩形 13"/>
          <p:cNvSpPr/>
          <p:nvPr/>
        </p:nvSpPr>
        <p:spPr>
          <a:xfrm>
            <a:off x="609212" y="4795996"/>
            <a:ext cx="1213771"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t>Game</a:t>
            </a:r>
            <a:endParaRPr lang="zh-CN" altLang="en-US" b="1" dirty="0"/>
          </a:p>
        </p:txBody>
      </p:sp>
      <p:sp>
        <p:nvSpPr>
          <p:cNvPr id="13" name="矩形 12"/>
          <p:cNvSpPr/>
          <p:nvPr/>
        </p:nvSpPr>
        <p:spPr>
          <a:xfrm>
            <a:off x="334347" y="4676195"/>
            <a:ext cx="6492581" cy="159874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427432" y="4889723"/>
            <a:ext cx="2282077" cy="3987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6622742" y="3133817"/>
            <a:ext cx="646331" cy="230832"/>
          </a:xfrm>
          <a:prstGeom prst="rect">
            <a:avLst/>
          </a:prstGeom>
          <a:noFill/>
        </p:spPr>
        <p:txBody>
          <a:bodyPr wrap="none" rtlCol="0">
            <a:spAutoFit/>
          </a:bodyPr>
          <a:lstStyle/>
          <a:p>
            <a:r>
              <a:rPr lang="zh-CN" altLang="en-US" sz="900" dirty="0">
                <a:solidFill>
                  <a:schemeClr val="bg1"/>
                </a:solidFill>
              </a:rPr>
              <a:t>设备管理</a:t>
            </a:r>
          </a:p>
        </p:txBody>
      </p:sp>
      <p:sp>
        <p:nvSpPr>
          <p:cNvPr id="7" name="椭圆 6"/>
          <p:cNvSpPr/>
          <p:nvPr/>
        </p:nvSpPr>
        <p:spPr>
          <a:xfrm>
            <a:off x="6286320" y="227434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16" name="椭圆 15"/>
          <p:cNvSpPr/>
          <p:nvPr/>
        </p:nvSpPr>
        <p:spPr>
          <a:xfrm>
            <a:off x="6286320" y="474861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a:blip r:embed="rId4"/>
          <a:stretch>
            <a:fillRect/>
          </a:stretch>
        </p:blipFill>
        <p:spPr>
          <a:xfrm>
            <a:off x="643560" y="1838599"/>
            <a:ext cx="5337483" cy="1751443"/>
          </a:xfrm>
          <a:prstGeom prst="rect">
            <a:avLst/>
          </a:prstGeom>
        </p:spPr>
      </p:pic>
      <p:pic>
        <p:nvPicPr>
          <p:cNvPr id="19" name="图片 18"/>
          <p:cNvPicPr>
            <a:picLocks noChangeAspect="1"/>
          </p:cNvPicPr>
          <p:nvPr/>
        </p:nvPicPr>
        <p:blipFill>
          <a:blip r:embed="rId5"/>
          <a:stretch>
            <a:fillRect/>
          </a:stretch>
        </p:blipFill>
        <p:spPr>
          <a:xfrm>
            <a:off x="643560" y="4403852"/>
            <a:ext cx="5589510" cy="1518475"/>
          </a:xfrm>
          <a:prstGeom prst="rect">
            <a:avLst/>
          </a:prstGeom>
        </p:spPr>
      </p:pic>
    </p:spTree>
    <p:extLst>
      <p:ext uri="{BB962C8B-B14F-4D97-AF65-F5344CB8AC3E}">
        <p14:creationId xmlns:p14="http://schemas.microsoft.com/office/powerpoint/2010/main" val="61103734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035"/>
            <a:ext cx="8375162" cy="5234477"/>
          </a:xfrm>
          <a:prstGeom prst="rect">
            <a:avLst/>
          </a:prstGeom>
        </p:spPr>
      </p:pic>
      <p:sp>
        <p:nvSpPr>
          <p:cNvPr id="2" name="标题 1"/>
          <p:cNvSpPr>
            <a:spLocks noGrp="1"/>
          </p:cNvSpPr>
          <p:nvPr>
            <p:ph type="title"/>
          </p:nvPr>
        </p:nvSpPr>
        <p:spPr/>
        <p:txBody>
          <a:bodyPr/>
          <a:lstStyle/>
          <a:p>
            <a:r>
              <a:rPr lang="en-US" altLang="zh-CN" dirty="0"/>
              <a:t>Settings [Contact us]</a:t>
            </a:r>
            <a:endParaRPr lang="zh-CN" altLang="en-US" dirty="0"/>
          </a:p>
        </p:txBody>
      </p:sp>
      <p:graphicFrame>
        <p:nvGraphicFramePr>
          <p:cNvPr id="5" name="표 26"/>
          <p:cNvGraphicFramePr>
            <a:graphicFrameLocks noGrp="1"/>
          </p:cNvGraphicFramePr>
          <p:nvPr>
            <p:extLst>
              <p:ext uri="{D42A27DB-BD31-4B8C-83A1-F6EECF244321}">
                <p14:modId xmlns:p14="http://schemas.microsoft.com/office/powerpoint/2010/main" val="3743070379"/>
              </p:ext>
            </p:extLst>
          </p:nvPr>
        </p:nvGraphicFramePr>
        <p:xfrm>
          <a:off x="8880629" y="1042036"/>
          <a:ext cx="2916260" cy="1145536"/>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a:latin typeface="微软雅黑" panose="020B0503020204020204" pitchFamily="34" charset="-122"/>
                          <a:ea typeface="微软雅黑" panose="020B0503020204020204" pitchFamily="34" charset="-122"/>
                        </a:rPr>
                        <a:t>1.</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点击“联系我们”，查看联系方式</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Click</a:t>
                      </a:r>
                      <a:r>
                        <a:rPr lang="en-US" altLang="ko-KR" sz="1000" baseline="0" dirty="0">
                          <a:latin typeface="微软雅黑" panose="020B0503020204020204" pitchFamily="34" charset="-122"/>
                          <a:ea typeface="微软雅黑" panose="020B0503020204020204" pitchFamily="34" charset="-122"/>
                        </a:rPr>
                        <a:t> “Contact us” to check contact information.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联系方式</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Contact information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43944102"/>
                  </a:ext>
                </a:extLst>
              </a:tr>
            </a:tbl>
          </a:graphicData>
        </a:graphic>
      </p:graphicFrame>
      <p:sp>
        <p:nvSpPr>
          <p:cNvPr id="11" name="矩形 10"/>
          <p:cNvSpPr/>
          <p:nvPr/>
        </p:nvSpPr>
        <p:spPr>
          <a:xfrm>
            <a:off x="532660" y="1617409"/>
            <a:ext cx="5912527" cy="408372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427432" y="2752802"/>
            <a:ext cx="2282077" cy="3987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b="55780"/>
          <a:stretch/>
        </p:blipFill>
        <p:spPr>
          <a:xfrm>
            <a:off x="334347" y="3960238"/>
            <a:ext cx="8375162" cy="2314700"/>
          </a:xfrm>
          <a:prstGeom prst="rect">
            <a:avLst/>
          </a:prstGeom>
        </p:spPr>
      </p:pic>
      <p:sp>
        <p:nvSpPr>
          <p:cNvPr id="14" name="矩形 13"/>
          <p:cNvSpPr/>
          <p:nvPr/>
        </p:nvSpPr>
        <p:spPr>
          <a:xfrm>
            <a:off x="609212" y="4795996"/>
            <a:ext cx="1213771"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t>Game</a:t>
            </a:r>
            <a:endParaRPr lang="zh-CN" altLang="en-US" b="1" dirty="0"/>
          </a:p>
        </p:txBody>
      </p:sp>
      <p:sp>
        <p:nvSpPr>
          <p:cNvPr id="13" name="矩形 12"/>
          <p:cNvSpPr/>
          <p:nvPr/>
        </p:nvSpPr>
        <p:spPr>
          <a:xfrm>
            <a:off x="532660" y="4676195"/>
            <a:ext cx="6294268" cy="159874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7242695" y="4545367"/>
            <a:ext cx="1213771" cy="2181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a:solidFill>
                  <a:schemeClr val="tx1">
                    <a:lumMod val="75000"/>
                    <a:lumOff val="25000"/>
                  </a:schemeClr>
                </a:solidFill>
              </a:rPr>
              <a:t>联系我们</a:t>
            </a:r>
          </a:p>
        </p:txBody>
      </p:sp>
      <p:sp>
        <p:nvSpPr>
          <p:cNvPr id="18" name="矩形 17"/>
          <p:cNvSpPr/>
          <p:nvPr/>
        </p:nvSpPr>
        <p:spPr>
          <a:xfrm>
            <a:off x="6993418" y="4913693"/>
            <a:ext cx="1549600" cy="55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050" b="1" dirty="0">
                <a:solidFill>
                  <a:schemeClr val="tx1">
                    <a:lumMod val="75000"/>
                    <a:lumOff val="25000"/>
                  </a:schemeClr>
                </a:solidFill>
              </a:rPr>
              <a:t>电话：</a:t>
            </a:r>
            <a:r>
              <a:rPr lang="en-US" altLang="zh-CN" sz="1050" b="1" dirty="0">
                <a:solidFill>
                  <a:schemeClr val="tx1">
                    <a:lumMod val="75000"/>
                    <a:lumOff val="25000"/>
                  </a:schemeClr>
                </a:solidFill>
              </a:rPr>
              <a:t>010-88888888</a:t>
            </a:r>
          </a:p>
          <a:p>
            <a:endParaRPr lang="en-US" altLang="zh-CN" sz="1050" b="1" dirty="0">
              <a:solidFill>
                <a:schemeClr val="tx1">
                  <a:lumMod val="75000"/>
                  <a:lumOff val="25000"/>
                </a:schemeClr>
              </a:solidFill>
            </a:endParaRPr>
          </a:p>
        </p:txBody>
      </p:sp>
      <p:sp>
        <p:nvSpPr>
          <p:cNvPr id="19" name="矩形 18"/>
          <p:cNvSpPr/>
          <p:nvPr/>
        </p:nvSpPr>
        <p:spPr>
          <a:xfrm>
            <a:off x="6418555" y="4426629"/>
            <a:ext cx="2282077" cy="89997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6268566" y="4301660"/>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16" name="文本框 15"/>
          <p:cNvSpPr txBox="1"/>
          <p:nvPr/>
        </p:nvSpPr>
        <p:spPr>
          <a:xfrm>
            <a:off x="6622742" y="3133817"/>
            <a:ext cx="646331" cy="230832"/>
          </a:xfrm>
          <a:prstGeom prst="rect">
            <a:avLst/>
          </a:prstGeom>
          <a:noFill/>
        </p:spPr>
        <p:txBody>
          <a:bodyPr wrap="none" rtlCol="0">
            <a:spAutoFit/>
          </a:bodyPr>
          <a:lstStyle/>
          <a:p>
            <a:r>
              <a:rPr lang="zh-CN" altLang="en-US" sz="900" dirty="0">
                <a:solidFill>
                  <a:schemeClr val="bg1"/>
                </a:solidFill>
              </a:rPr>
              <a:t>设备管理</a:t>
            </a:r>
          </a:p>
        </p:txBody>
      </p:sp>
      <p:sp>
        <p:nvSpPr>
          <p:cNvPr id="7" name="椭圆 6"/>
          <p:cNvSpPr/>
          <p:nvPr/>
        </p:nvSpPr>
        <p:spPr>
          <a:xfrm>
            <a:off x="6286320" y="2611690"/>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pic>
        <p:nvPicPr>
          <p:cNvPr id="26" name="图片 25"/>
          <p:cNvPicPr>
            <a:picLocks noChangeAspect="1"/>
          </p:cNvPicPr>
          <p:nvPr/>
        </p:nvPicPr>
        <p:blipFill>
          <a:blip r:embed="rId4"/>
          <a:stretch>
            <a:fillRect/>
          </a:stretch>
        </p:blipFill>
        <p:spPr>
          <a:xfrm>
            <a:off x="643560" y="1838599"/>
            <a:ext cx="5337483" cy="1751443"/>
          </a:xfrm>
          <a:prstGeom prst="rect">
            <a:avLst/>
          </a:prstGeom>
        </p:spPr>
      </p:pic>
      <p:pic>
        <p:nvPicPr>
          <p:cNvPr id="27" name="图片 26"/>
          <p:cNvPicPr>
            <a:picLocks noChangeAspect="1"/>
          </p:cNvPicPr>
          <p:nvPr/>
        </p:nvPicPr>
        <p:blipFill>
          <a:blip r:embed="rId5"/>
          <a:stretch>
            <a:fillRect/>
          </a:stretch>
        </p:blipFill>
        <p:spPr>
          <a:xfrm>
            <a:off x="643560" y="4403852"/>
            <a:ext cx="5589510" cy="1518475"/>
          </a:xfrm>
          <a:prstGeom prst="rect">
            <a:avLst/>
          </a:prstGeom>
        </p:spPr>
      </p:pic>
    </p:spTree>
    <p:extLst>
      <p:ext uri="{BB962C8B-B14F-4D97-AF65-F5344CB8AC3E}">
        <p14:creationId xmlns:p14="http://schemas.microsoft.com/office/powerpoint/2010/main" val="353971964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Thank you</a:t>
            </a:r>
            <a:r>
              <a:rPr lang="zh-CN" altLang="en-US" dirty="0"/>
              <a:t>！</a:t>
            </a:r>
          </a:p>
        </p:txBody>
      </p:sp>
      <p:sp>
        <p:nvSpPr>
          <p:cNvPr id="3" name="文本占位符 2"/>
          <p:cNvSpPr>
            <a:spLocks noGrp="1"/>
          </p:cNvSpPr>
          <p:nvPr>
            <p:ph type="body" idx="1"/>
          </p:nvPr>
        </p:nvSpPr>
        <p:spPr/>
        <p:txBody>
          <a:bodyPr>
            <a:normAutofit/>
          </a:bodyPr>
          <a:lstStyle/>
          <a:p>
            <a:r>
              <a:rPr lang="en-US" altLang="zh-CN" sz="1800" dirty="0">
                <a:solidFill>
                  <a:schemeClr val="tx1">
                    <a:lumMod val="65000"/>
                    <a:lumOff val="35000"/>
                  </a:schemeClr>
                </a:solidFill>
              </a:rPr>
              <a:t>Oliver Wang</a:t>
            </a:r>
          </a:p>
          <a:p>
            <a:r>
              <a:rPr lang="en-US" altLang="zh-CN" sz="1800" dirty="0">
                <a:solidFill>
                  <a:schemeClr val="tx1">
                    <a:lumMod val="65000"/>
                    <a:lumOff val="35000"/>
                  </a:schemeClr>
                </a:solidFill>
              </a:rPr>
              <a:t>Happy Online Planning Team</a:t>
            </a:r>
            <a:endParaRPr lang="zh-CN" altLang="en-US" sz="1800" dirty="0">
              <a:solidFill>
                <a:schemeClr val="tx1">
                  <a:lumMod val="65000"/>
                  <a:lumOff val="35000"/>
                </a:schemeClr>
              </a:solidFill>
            </a:endParaRPr>
          </a:p>
        </p:txBody>
      </p:sp>
    </p:spTree>
    <p:extLst>
      <p:ext uri="{BB962C8B-B14F-4D97-AF65-F5344CB8AC3E}">
        <p14:creationId xmlns:p14="http://schemas.microsoft.com/office/powerpoint/2010/main" val="2355910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Simple mode</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p:spPr>
      </p:pic>
      <p:sp>
        <p:nvSpPr>
          <p:cNvPr id="4" name="矩形 3"/>
          <p:cNvSpPr/>
          <p:nvPr/>
        </p:nvSpPr>
        <p:spPr>
          <a:xfrm>
            <a:off x="5524586" y="1731241"/>
            <a:ext cx="3160451" cy="408372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 name="矩形 4"/>
          <p:cNvSpPr/>
          <p:nvPr/>
        </p:nvSpPr>
        <p:spPr>
          <a:xfrm>
            <a:off x="660731" y="1882065"/>
            <a:ext cx="4644605" cy="110970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6" name="矩形 5"/>
          <p:cNvSpPr/>
          <p:nvPr/>
        </p:nvSpPr>
        <p:spPr>
          <a:xfrm>
            <a:off x="7746694" y="1203890"/>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 name="矩形 6"/>
          <p:cNvSpPr/>
          <p:nvPr/>
        </p:nvSpPr>
        <p:spPr>
          <a:xfrm>
            <a:off x="611833" y="1929330"/>
            <a:ext cx="106077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Game</a:t>
            </a:r>
            <a:endParaRPr lang="zh-CN" altLang="en-US" b="1" dirty="0">
              <a:latin typeface="微软雅黑" panose="020B0503020204020204" pitchFamily="34" charset="-122"/>
              <a:ea typeface="微软雅黑" panose="020B0503020204020204" pitchFamily="34" charset="-122"/>
            </a:endParaRPr>
          </a:p>
        </p:txBody>
      </p:sp>
      <p:sp>
        <p:nvSpPr>
          <p:cNvPr id="8" name="矩形 7"/>
          <p:cNvSpPr/>
          <p:nvPr/>
        </p:nvSpPr>
        <p:spPr>
          <a:xfrm>
            <a:off x="660731" y="2405906"/>
            <a:ext cx="816746" cy="40239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HOT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660731" y="2937488"/>
            <a:ext cx="816746" cy="402396"/>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660731" y="3469070"/>
            <a:ext cx="816746" cy="40239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660731" y="4000652"/>
            <a:ext cx="816746" cy="402396"/>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60731" y="4532234"/>
            <a:ext cx="816746" cy="402396"/>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660731" y="5063818"/>
            <a:ext cx="816746" cy="40239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ALL</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14" name="图片 13"/>
          <p:cNvPicPr>
            <a:picLocks noChangeAspect="1"/>
          </p:cNvPicPr>
          <p:nvPr/>
        </p:nvPicPr>
        <p:blipFill>
          <a:blip r:embed="rId3"/>
          <a:stretch>
            <a:fillRect/>
          </a:stretch>
        </p:blipFill>
        <p:spPr>
          <a:xfrm>
            <a:off x="1622269" y="2391504"/>
            <a:ext cx="5193127" cy="707946"/>
          </a:xfrm>
          <a:prstGeom prst="rect">
            <a:avLst/>
          </a:prstGeom>
        </p:spPr>
      </p:pic>
      <p:pic>
        <p:nvPicPr>
          <p:cNvPr id="15" name="图片 14"/>
          <p:cNvPicPr>
            <a:picLocks noChangeAspect="1"/>
          </p:cNvPicPr>
          <p:nvPr/>
        </p:nvPicPr>
        <p:blipFill>
          <a:blip r:embed="rId3"/>
          <a:stretch>
            <a:fillRect/>
          </a:stretch>
        </p:blipFill>
        <p:spPr>
          <a:xfrm>
            <a:off x="1622269" y="3180425"/>
            <a:ext cx="5193127" cy="707946"/>
          </a:xfrm>
          <a:prstGeom prst="rect">
            <a:avLst/>
          </a:prstGeom>
        </p:spPr>
      </p:pic>
      <p:pic>
        <p:nvPicPr>
          <p:cNvPr id="16" name="图片 15"/>
          <p:cNvPicPr>
            <a:picLocks noChangeAspect="1"/>
          </p:cNvPicPr>
          <p:nvPr/>
        </p:nvPicPr>
        <p:blipFill>
          <a:blip r:embed="rId3"/>
          <a:stretch>
            <a:fillRect/>
          </a:stretch>
        </p:blipFill>
        <p:spPr>
          <a:xfrm>
            <a:off x="1622269" y="3969346"/>
            <a:ext cx="5193127" cy="707946"/>
          </a:xfrm>
          <a:prstGeom prst="rect">
            <a:avLst/>
          </a:prstGeom>
        </p:spPr>
      </p:pic>
      <p:pic>
        <p:nvPicPr>
          <p:cNvPr id="17" name="图片 16"/>
          <p:cNvPicPr>
            <a:picLocks noChangeAspect="1"/>
          </p:cNvPicPr>
          <p:nvPr/>
        </p:nvPicPr>
        <p:blipFill>
          <a:blip r:embed="rId3"/>
          <a:stretch>
            <a:fillRect/>
          </a:stretch>
        </p:blipFill>
        <p:spPr>
          <a:xfrm>
            <a:off x="1622269" y="4758268"/>
            <a:ext cx="5193127" cy="707946"/>
          </a:xfrm>
          <a:prstGeom prst="rect">
            <a:avLst/>
          </a:prstGeom>
        </p:spPr>
      </p:pic>
      <p:sp>
        <p:nvSpPr>
          <p:cNvPr id="18" name="矩形 17"/>
          <p:cNvSpPr/>
          <p:nvPr/>
        </p:nvSpPr>
        <p:spPr>
          <a:xfrm>
            <a:off x="673119" y="1660662"/>
            <a:ext cx="907106"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9" name="矩形 18"/>
          <p:cNvSpPr/>
          <p:nvPr/>
        </p:nvSpPr>
        <p:spPr>
          <a:xfrm>
            <a:off x="7094388" y="1929330"/>
            <a:ext cx="102823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a:t>
            </a:r>
            <a:endParaRPr lang="zh-CN" altLang="en-US" b="1" dirty="0">
              <a:latin typeface="微软雅黑" panose="020B0503020204020204" pitchFamily="34" charset="-122"/>
              <a:ea typeface="微软雅黑" panose="020B0503020204020204" pitchFamily="34" charset="-122"/>
            </a:endParaRPr>
          </a:p>
        </p:txBody>
      </p:sp>
      <p:sp>
        <p:nvSpPr>
          <p:cNvPr id="20" name="矩形 19"/>
          <p:cNvSpPr/>
          <p:nvPr/>
        </p:nvSpPr>
        <p:spPr>
          <a:xfrm>
            <a:off x="7180884" y="2408053"/>
            <a:ext cx="816746" cy="28581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1" name="矩形 20"/>
          <p:cNvSpPr/>
          <p:nvPr/>
        </p:nvSpPr>
        <p:spPr>
          <a:xfrm>
            <a:off x="7180884" y="2835323"/>
            <a:ext cx="816746" cy="28581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2" name="矩形 21"/>
          <p:cNvSpPr/>
          <p:nvPr/>
        </p:nvSpPr>
        <p:spPr>
          <a:xfrm>
            <a:off x="7180884" y="326259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a:off x="7180884" y="368986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EC-4</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7180884" y="411713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EC-5</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5" name="矩形 24"/>
          <p:cNvSpPr/>
          <p:nvPr/>
        </p:nvSpPr>
        <p:spPr>
          <a:xfrm>
            <a:off x="7180884" y="454440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EC-6</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26" name="图片 2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55649" y="5122605"/>
            <a:ext cx="341981" cy="343609"/>
          </a:xfrm>
          <a:prstGeom prst="rect">
            <a:avLst/>
          </a:prstGeom>
        </p:spPr>
      </p:pic>
    </p:spTree>
    <p:extLst>
      <p:ext uri="{BB962C8B-B14F-4D97-AF65-F5344CB8AC3E}">
        <p14:creationId xmlns:p14="http://schemas.microsoft.com/office/powerpoint/2010/main" val="573985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Simple mode-1</a:t>
            </a:r>
            <a:r>
              <a:rPr lang="en-US" altLang="zh-CN" baseline="30000" dirty="0"/>
              <a:t>st</a:t>
            </a:r>
            <a:r>
              <a:rPr lang="en-US" altLang="zh-CN" dirty="0"/>
              <a:t> Device &amp; 2</a:t>
            </a:r>
            <a:r>
              <a:rPr lang="en-US" altLang="zh-CN" baseline="30000" dirty="0"/>
              <a:t>nd</a:t>
            </a:r>
            <a:r>
              <a:rPr lang="en-US" altLang="zh-CN" dirty="0"/>
              <a:t> Game</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42905"/>
            <a:ext cx="8359568" cy="5224730"/>
          </a:xfrm>
          <a:prstGeom prst="rect">
            <a:avLst/>
          </a:prstGeom>
        </p:spPr>
      </p:pic>
      <p:sp>
        <p:nvSpPr>
          <p:cNvPr id="4" name="矩形 3"/>
          <p:cNvSpPr/>
          <p:nvPr/>
        </p:nvSpPr>
        <p:spPr>
          <a:xfrm>
            <a:off x="5524586" y="1731241"/>
            <a:ext cx="3160451" cy="408372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 name="矩形 4"/>
          <p:cNvSpPr/>
          <p:nvPr/>
        </p:nvSpPr>
        <p:spPr>
          <a:xfrm>
            <a:off x="660731" y="1882065"/>
            <a:ext cx="4644605" cy="110970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6" name="矩形 5"/>
          <p:cNvSpPr/>
          <p:nvPr/>
        </p:nvSpPr>
        <p:spPr>
          <a:xfrm>
            <a:off x="7746694" y="1203890"/>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 name="矩形 6"/>
          <p:cNvSpPr/>
          <p:nvPr/>
        </p:nvSpPr>
        <p:spPr>
          <a:xfrm>
            <a:off x="611833" y="1929330"/>
            <a:ext cx="106077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Game</a:t>
            </a:r>
            <a:endParaRPr lang="zh-CN" altLang="en-US" b="1" dirty="0">
              <a:latin typeface="微软雅黑" panose="020B0503020204020204" pitchFamily="34" charset="-122"/>
              <a:ea typeface="微软雅黑" panose="020B0503020204020204" pitchFamily="34" charset="-122"/>
            </a:endParaRPr>
          </a:p>
        </p:txBody>
      </p:sp>
      <p:sp>
        <p:nvSpPr>
          <p:cNvPr id="8" name="矩形 7"/>
          <p:cNvSpPr/>
          <p:nvPr/>
        </p:nvSpPr>
        <p:spPr>
          <a:xfrm>
            <a:off x="660731" y="2405906"/>
            <a:ext cx="816746" cy="40239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HOT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660731" y="2937488"/>
            <a:ext cx="816746" cy="402396"/>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660731" y="3469070"/>
            <a:ext cx="816746" cy="40239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660731" y="4000652"/>
            <a:ext cx="816746" cy="402396"/>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微软雅黑" panose="020B0503020204020204" pitchFamily="34" charset="-122"/>
                <a:ea typeface="微软雅黑" panose="020B0503020204020204" pitchFamily="34" charset="-122"/>
              </a:rPr>
              <a:t>类型</a:t>
            </a:r>
            <a:r>
              <a:rPr lang="en-US" altLang="zh-CN" sz="1400" dirty="0">
                <a:solidFill>
                  <a:schemeClr val="bg1"/>
                </a:solidFill>
                <a:latin typeface="微软雅黑" panose="020B0503020204020204" pitchFamily="34" charset="-122"/>
                <a:ea typeface="微软雅黑" panose="020B0503020204020204" pitchFamily="34" charset="-122"/>
              </a:rPr>
              <a:t>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60731" y="4532234"/>
            <a:ext cx="816746" cy="402396"/>
          </a:xfrm>
          <a:prstGeom prst="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660731" y="5063818"/>
            <a:ext cx="816746" cy="40239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ALL</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14" name="图片 13"/>
          <p:cNvPicPr>
            <a:picLocks noChangeAspect="1"/>
          </p:cNvPicPr>
          <p:nvPr/>
        </p:nvPicPr>
        <p:blipFill>
          <a:blip r:embed="rId3"/>
          <a:stretch>
            <a:fillRect/>
          </a:stretch>
        </p:blipFill>
        <p:spPr>
          <a:xfrm>
            <a:off x="1622269" y="2391504"/>
            <a:ext cx="5193127" cy="707946"/>
          </a:xfrm>
          <a:prstGeom prst="rect">
            <a:avLst/>
          </a:prstGeom>
        </p:spPr>
      </p:pic>
      <p:pic>
        <p:nvPicPr>
          <p:cNvPr id="15" name="图片 14"/>
          <p:cNvPicPr>
            <a:picLocks noChangeAspect="1"/>
          </p:cNvPicPr>
          <p:nvPr/>
        </p:nvPicPr>
        <p:blipFill>
          <a:blip r:embed="rId3"/>
          <a:stretch>
            <a:fillRect/>
          </a:stretch>
        </p:blipFill>
        <p:spPr>
          <a:xfrm>
            <a:off x="1622269" y="3180425"/>
            <a:ext cx="5193127" cy="707946"/>
          </a:xfrm>
          <a:prstGeom prst="rect">
            <a:avLst/>
          </a:prstGeom>
        </p:spPr>
      </p:pic>
      <p:pic>
        <p:nvPicPr>
          <p:cNvPr id="16" name="图片 15"/>
          <p:cNvPicPr>
            <a:picLocks noChangeAspect="1"/>
          </p:cNvPicPr>
          <p:nvPr/>
        </p:nvPicPr>
        <p:blipFill>
          <a:blip r:embed="rId3"/>
          <a:stretch>
            <a:fillRect/>
          </a:stretch>
        </p:blipFill>
        <p:spPr>
          <a:xfrm>
            <a:off x="1622269" y="3969346"/>
            <a:ext cx="5193127" cy="707946"/>
          </a:xfrm>
          <a:prstGeom prst="rect">
            <a:avLst/>
          </a:prstGeom>
        </p:spPr>
      </p:pic>
      <p:pic>
        <p:nvPicPr>
          <p:cNvPr id="17" name="图片 16"/>
          <p:cNvPicPr>
            <a:picLocks noChangeAspect="1"/>
          </p:cNvPicPr>
          <p:nvPr/>
        </p:nvPicPr>
        <p:blipFill>
          <a:blip r:embed="rId3"/>
          <a:stretch>
            <a:fillRect/>
          </a:stretch>
        </p:blipFill>
        <p:spPr>
          <a:xfrm>
            <a:off x="1622269" y="4758268"/>
            <a:ext cx="5193127" cy="707946"/>
          </a:xfrm>
          <a:prstGeom prst="rect">
            <a:avLst/>
          </a:prstGeom>
        </p:spPr>
      </p:pic>
      <p:sp>
        <p:nvSpPr>
          <p:cNvPr id="18" name="矩形 17"/>
          <p:cNvSpPr/>
          <p:nvPr/>
        </p:nvSpPr>
        <p:spPr>
          <a:xfrm>
            <a:off x="673119" y="1660662"/>
            <a:ext cx="907106"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9" name="矩形 18"/>
          <p:cNvSpPr/>
          <p:nvPr/>
        </p:nvSpPr>
        <p:spPr>
          <a:xfrm>
            <a:off x="7094388" y="1929330"/>
            <a:ext cx="1028230" cy="29310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微软雅黑" panose="020B0503020204020204" pitchFamily="34" charset="-122"/>
                <a:ea typeface="微软雅黑" panose="020B0503020204020204" pitchFamily="34" charset="-122"/>
              </a:rPr>
              <a:t>Device</a:t>
            </a:r>
            <a:endParaRPr lang="zh-CN" altLang="en-US" b="1" dirty="0">
              <a:latin typeface="微软雅黑" panose="020B0503020204020204" pitchFamily="34" charset="-122"/>
              <a:ea typeface="微软雅黑" panose="020B0503020204020204" pitchFamily="34" charset="-122"/>
            </a:endParaRPr>
          </a:p>
        </p:txBody>
      </p:sp>
      <p:sp>
        <p:nvSpPr>
          <p:cNvPr id="20" name="矩形 19"/>
          <p:cNvSpPr/>
          <p:nvPr/>
        </p:nvSpPr>
        <p:spPr>
          <a:xfrm>
            <a:off x="7180884" y="2408053"/>
            <a:ext cx="816746" cy="28581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EC-1</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1" name="矩形 20"/>
          <p:cNvSpPr/>
          <p:nvPr/>
        </p:nvSpPr>
        <p:spPr>
          <a:xfrm>
            <a:off x="7180884" y="2835323"/>
            <a:ext cx="816746" cy="28581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EC-2</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2" name="矩形 21"/>
          <p:cNvSpPr/>
          <p:nvPr/>
        </p:nvSpPr>
        <p:spPr>
          <a:xfrm>
            <a:off x="7180884" y="326259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EC-3</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a:off x="7180884" y="368986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EC-4</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7180884" y="411713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EC-5</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25" name="矩形 24"/>
          <p:cNvSpPr/>
          <p:nvPr/>
        </p:nvSpPr>
        <p:spPr>
          <a:xfrm>
            <a:off x="7180884" y="4544403"/>
            <a:ext cx="816746" cy="285816"/>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微软雅黑" panose="020B0503020204020204" pitchFamily="34" charset="-122"/>
                <a:ea typeface="微软雅黑" panose="020B0503020204020204" pitchFamily="34" charset="-122"/>
              </a:rPr>
              <a:t>EC-6</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26" name="图片 2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55649" y="5122605"/>
            <a:ext cx="341981" cy="343609"/>
          </a:xfrm>
          <a:prstGeom prst="rect">
            <a:avLst/>
          </a:prstGeom>
        </p:spPr>
      </p:pic>
      <p:sp>
        <p:nvSpPr>
          <p:cNvPr id="27" name="矩形 26"/>
          <p:cNvSpPr/>
          <p:nvPr/>
        </p:nvSpPr>
        <p:spPr>
          <a:xfrm>
            <a:off x="535916" y="2844277"/>
            <a:ext cx="1013957" cy="59289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8" name="椭圆 27"/>
          <p:cNvSpPr/>
          <p:nvPr/>
        </p:nvSpPr>
        <p:spPr>
          <a:xfrm>
            <a:off x="369630" y="274547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sp>
        <p:nvSpPr>
          <p:cNvPr id="29" name="矩形 28"/>
          <p:cNvSpPr/>
          <p:nvPr/>
        </p:nvSpPr>
        <p:spPr>
          <a:xfrm>
            <a:off x="1605392" y="2296354"/>
            <a:ext cx="1825116" cy="8247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椭圆 29"/>
          <p:cNvSpPr/>
          <p:nvPr/>
        </p:nvSpPr>
        <p:spPr>
          <a:xfrm>
            <a:off x="1501212" y="2128446"/>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31" name="矩形 30"/>
          <p:cNvSpPr/>
          <p:nvPr/>
        </p:nvSpPr>
        <p:spPr>
          <a:xfrm>
            <a:off x="7073948" y="3200256"/>
            <a:ext cx="1013957" cy="41690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2" name="椭圆 31"/>
          <p:cNvSpPr/>
          <p:nvPr/>
        </p:nvSpPr>
        <p:spPr>
          <a:xfrm>
            <a:off x="6867007" y="319348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graphicFrame>
        <p:nvGraphicFramePr>
          <p:cNvPr id="33" name="표 26"/>
          <p:cNvGraphicFramePr>
            <a:graphicFrameLocks noGrp="1"/>
          </p:cNvGraphicFramePr>
          <p:nvPr>
            <p:extLst>
              <p:ext uri="{D42A27DB-BD31-4B8C-83A1-F6EECF244321}">
                <p14:modId xmlns:p14="http://schemas.microsoft.com/office/powerpoint/2010/main" val="1242559699"/>
              </p:ext>
            </p:extLst>
          </p:nvPr>
        </p:nvGraphicFramePr>
        <p:xfrm>
          <a:off x="8889824" y="1046291"/>
          <a:ext cx="2916260" cy="1369900"/>
        </p:xfrm>
        <a:graphic>
          <a:graphicData uri="http://schemas.openxmlformats.org/drawingml/2006/table">
            <a:tbl>
              <a:tblPr firstRow="1">
                <a:tableStyleId>{793D81CF-94F2-401A-BA57-92F5A7B2D0C5}</a:tableStyleId>
              </a:tblPr>
              <a:tblGrid>
                <a:gridCol w="335410">
                  <a:extLst>
                    <a:ext uri="{9D8B030D-6E8A-4147-A177-3AD203B41FA5}">
                      <a16:colId xmlns:a16="http://schemas.microsoft.com/office/drawing/2014/main" val="20000"/>
                    </a:ext>
                  </a:extLst>
                </a:gridCol>
                <a:gridCol w="2580850">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选择设备</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Select device</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选择游戏类别</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a:t>
                      </a:r>
                      <a:r>
                        <a:rPr lang="en-US" altLang="ko-KR" sz="1000" baseline="0" dirty="0">
                          <a:latin typeface="微软雅黑" panose="020B0503020204020204" pitchFamily="34" charset="-122"/>
                          <a:ea typeface="微软雅黑" panose="020B0503020204020204" pitchFamily="34" charset="-122"/>
                        </a:rPr>
                        <a:t> game type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60012969"/>
                  </a:ext>
                </a:extLst>
              </a:tr>
              <a:tr h="209550">
                <a:tc>
                  <a:txBody>
                    <a:bodyPr/>
                    <a:lstStyle/>
                    <a:p>
                      <a:r>
                        <a:rPr lang="en-US" altLang="ko-KR" sz="1000" dirty="0">
                          <a:latin typeface="微软雅黑" panose="020B0503020204020204" pitchFamily="34" charset="-122"/>
                          <a:ea typeface="微软雅黑" panose="020B0503020204020204" pitchFamily="34" charset="-122"/>
                        </a:rPr>
                        <a:t>3.</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选择游戏</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 game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9959942"/>
                  </a:ext>
                </a:extLst>
              </a:tr>
            </a:tbl>
          </a:graphicData>
        </a:graphic>
      </p:graphicFrame>
    </p:spTree>
    <p:extLst>
      <p:ext uri="{BB962C8B-B14F-4D97-AF65-F5344CB8AC3E}">
        <p14:creationId xmlns:p14="http://schemas.microsoft.com/office/powerpoint/2010/main" val="3138489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Simple mode-Game info page</a:t>
            </a:r>
            <a:endParaRPr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347" y="1074420"/>
            <a:ext cx="7925628" cy="4953518"/>
          </a:xfrm>
          <a:prstGeom prst="rect">
            <a:avLst/>
          </a:prstGeom>
        </p:spPr>
      </p:pic>
      <p:sp>
        <p:nvSpPr>
          <p:cNvPr id="5" name="矩形 4"/>
          <p:cNvSpPr/>
          <p:nvPr/>
        </p:nvSpPr>
        <p:spPr>
          <a:xfrm>
            <a:off x="5015883" y="2475993"/>
            <a:ext cx="870012" cy="39861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矩形 5"/>
          <p:cNvSpPr/>
          <p:nvPr/>
        </p:nvSpPr>
        <p:spPr>
          <a:xfrm>
            <a:off x="4918230" y="2960767"/>
            <a:ext cx="2230971" cy="17478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latin typeface="微软雅黑" panose="020B0503020204020204" pitchFamily="34" charset="-122"/>
                <a:ea typeface="微软雅黑" panose="020B0503020204020204" pitchFamily="34" charset="-122"/>
              </a:rPr>
              <a:t>游戏介绍</a:t>
            </a:r>
          </a:p>
        </p:txBody>
      </p:sp>
      <p:sp>
        <p:nvSpPr>
          <p:cNvPr id="7" name="矩形 6"/>
          <p:cNvSpPr/>
          <p:nvPr/>
        </p:nvSpPr>
        <p:spPr>
          <a:xfrm>
            <a:off x="5015884" y="3134316"/>
            <a:ext cx="1731145" cy="137553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latin typeface="微软雅黑" panose="020B0503020204020204" pitchFamily="34" charset="-122"/>
                <a:ea typeface="微软雅黑" panose="020B0503020204020204" pitchFamily="34" charset="-122"/>
              </a:rPr>
              <a:t>SAFJSHDFKJAHDSJFKDSAHKJASJHDFLKJASDHFKJDSAFHAKJSHFKJDSAFHSAKJDSAFJSHDFKJAHDSJFKDSAHKJASJHDFLKJASDHFKJDSAFHAKJSHFKJDSAFHSAKJD</a:t>
            </a:r>
            <a:endParaRPr lang="zh-CN" altLang="en-US" sz="1100" dirty="0">
              <a:latin typeface="微软雅黑" panose="020B0503020204020204" pitchFamily="34" charset="-122"/>
              <a:ea typeface="微软雅黑" panose="020B0503020204020204" pitchFamily="34" charset="-122"/>
            </a:endParaRPr>
          </a:p>
        </p:txBody>
      </p:sp>
      <p:sp>
        <p:nvSpPr>
          <p:cNvPr id="8" name="矩形 7"/>
          <p:cNvSpPr/>
          <p:nvPr/>
        </p:nvSpPr>
        <p:spPr>
          <a:xfrm>
            <a:off x="7315540" y="1274912"/>
            <a:ext cx="375924" cy="29333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矩形 8"/>
          <p:cNvSpPr/>
          <p:nvPr/>
        </p:nvSpPr>
        <p:spPr>
          <a:xfrm>
            <a:off x="656079" y="1930651"/>
            <a:ext cx="7414130" cy="349702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079" y="2084441"/>
            <a:ext cx="5864860" cy="3078747"/>
          </a:xfrm>
          <a:prstGeom prst="rect">
            <a:avLst/>
          </a:prstGeom>
        </p:spPr>
      </p:pic>
      <p:sp>
        <p:nvSpPr>
          <p:cNvPr id="11" name="矩形 10"/>
          <p:cNvSpPr/>
          <p:nvPr/>
        </p:nvSpPr>
        <p:spPr>
          <a:xfrm>
            <a:off x="5764290" y="2525804"/>
            <a:ext cx="730969" cy="28487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latin typeface="微软雅黑" panose="020B0503020204020204" pitchFamily="34" charset="-122"/>
                <a:ea typeface="微软雅黑" panose="020B0503020204020204" pitchFamily="34" charset="-122"/>
              </a:rPr>
              <a:t>Play</a:t>
            </a:r>
            <a:endParaRPr lang="zh-CN" altLang="en-US" sz="1100" dirty="0">
              <a:latin typeface="微软雅黑" panose="020B0503020204020204" pitchFamily="34" charset="-122"/>
              <a:ea typeface="微软雅黑" panose="020B0503020204020204" pitchFamily="34" charset="-122"/>
            </a:endParaRPr>
          </a:p>
        </p:txBody>
      </p:sp>
      <p:sp>
        <p:nvSpPr>
          <p:cNvPr id="12" name="矩形 11"/>
          <p:cNvSpPr/>
          <p:nvPr/>
        </p:nvSpPr>
        <p:spPr>
          <a:xfrm>
            <a:off x="611059" y="1235207"/>
            <a:ext cx="327244" cy="3573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矩形 12"/>
          <p:cNvSpPr/>
          <p:nvPr/>
        </p:nvSpPr>
        <p:spPr>
          <a:xfrm>
            <a:off x="936104" y="1233697"/>
            <a:ext cx="565269" cy="3573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458072" y="1123912"/>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15" name="椭圆 14"/>
          <p:cNvSpPr/>
          <p:nvPr/>
        </p:nvSpPr>
        <p:spPr>
          <a:xfrm>
            <a:off x="1362850" y="1123911"/>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p:txBody>
      </p:sp>
      <p:grpSp>
        <p:nvGrpSpPr>
          <p:cNvPr id="16" name="组合 15"/>
          <p:cNvGrpSpPr/>
          <p:nvPr/>
        </p:nvGrpSpPr>
        <p:grpSpPr>
          <a:xfrm>
            <a:off x="7054201" y="2135390"/>
            <a:ext cx="816746" cy="893336"/>
            <a:chOff x="5359606" y="2405848"/>
            <a:chExt cx="1103264" cy="1225119"/>
          </a:xfrm>
        </p:grpSpPr>
        <p:sp>
          <p:nvSpPr>
            <p:cNvPr id="17" name="矩形 16"/>
            <p:cNvSpPr/>
            <p:nvPr/>
          </p:nvSpPr>
          <p:spPr>
            <a:xfrm>
              <a:off x="5359606" y="2405848"/>
              <a:ext cx="1103264" cy="12251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7803" y="2492123"/>
              <a:ext cx="766870" cy="1052567"/>
            </a:xfrm>
            <a:prstGeom prst="rect">
              <a:avLst/>
            </a:prstGeom>
          </p:spPr>
        </p:pic>
        <p:sp>
          <p:nvSpPr>
            <p:cNvPr id="19" name="矩形 18"/>
            <p:cNvSpPr/>
            <p:nvPr/>
          </p:nvSpPr>
          <p:spPr>
            <a:xfrm>
              <a:off x="5368483" y="3398755"/>
              <a:ext cx="1094386" cy="227605"/>
            </a:xfrm>
            <a:prstGeom prst="rect">
              <a:avLst/>
            </a:prstGeom>
            <a:solidFill>
              <a:schemeClr val="tx1">
                <a:alpha val="50000"/>
              </a:scheme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latin typeface="微软雅黑" panose="020B0503020204020204" pitchFamily="34" charset="-122"/>
                  <a:ea typeface="微软雅黑" panose="020B0503020204020204" pitchFamily="34" charset="-122"/>
                </a:rPr>
                <a:t>EC-1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
        <p:nvSpPr>
          <p:cNvPr id="22" name="矩形 21"/>
          <p:cNvSpPr/>
          <p:nvPr/>
        </p:nvSpPr>
        <p:spPr>
          <a:xfrm>
            <a:off x="6944528" y="1986648"/>
            <a:ext cx="1013957" cy="111162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3" name="椭圆 22"/>
          <p:cNvSpPr/>
          <p:nvPr/>
        </p:nvSpPr>
        <p:spPr>
          <a:xfrm>
            <a:off x="6816991" y="1829185"/>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p:txBody>
      </p:sp>
      <p:sp>
        <p:nvSpPr>
          <p:cNvPr id="26" name="矩形 25"/>
          <p:cNvSpPr/>
          <p:nvPr/>
        </p:nvSpPr>
        <p:spPr>
          <a:xfrm>
            <a:off x="626259" y="2111408"/>
            <a:ext cx="4156356" cy="316094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7" name="椭圆 26"/>
          <p:cNvSpPr/>
          <p:nvPr/>
        </p:nvSpPr>
        <p:spPr>
          <a:xfrm>
            <a:off x="458072" y="205718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p:txBody>
      </p:sp>
      <p:sp>
        <p:nvSpPr>
          <p:cNvPr id="28" name="矩形 27"/>
          <p:cNvSpPr/>
          <p:nvPr/>
        </p:nvSpPr>
        <p:spPr>
          <a:xfrm>
            <a:off x="4824256" y="2111408"/>
            <a:ext cx="746376" cy="3451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矩形 28"/>
          <p:cNvSpPr/>
          <p:nvPr/>
        </p:nvSpPr>
        <p:spPr>
          <a:xfrm>
            <a:off x="5594504" y="2469263"/>
            <a:ext cx="1196213" cy="38106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0" name="椭圆 29"/>
          <p:cNvSpPr/>
          <p:nvPr/>
        </p:nvSpPr>
        <p:spPr>
          <a:xfrm>
            <a:off x="5491779" y="2002247"/>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p:txBody>
      </p:sp>
      <p:sp>
        <p:nvSpPr>
          <p:cNvPr id="31" name="椭圆 30"/>
          <p:cNvSpPr/>
          <p:nvPr/>
        </p:nvSpPr>
        <p:spPr>
          <a:xfrm>
            <a:off x="6608303" y="2326314"/>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p:txBody>
      </p:sp>
      <p:sp>
        <p:nvSpPr>
          <p:cNvPr id="32" name="矩形 31"/>
          <p:cNvSpPr/>
          <p:nvPr/>
        </p:nvSpPr>
        <p:spPr>
          <a:xfrm>
            <a:off x="4824256" y="2923775"/>
            <a:ext cx="1966461" cy="234857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3" name="椭圆 32"/>
          <p:cNvSpPr/>
          <p:nvPr/>
        </p:nvSpPr>
        <p:spPr>
          <a:xfrm>
            <a:off x="4844028" y="2673733"/>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6825446" y="3659539"/>
            <a:ext cx="1392788" cy="1711797"/>
            <a:chOff x="6825446" y="3659539"/>
            <a:chExt cx="1392788" cy="1711797"/>
          </a:xfrm>
        </p:grpSpPr>
        <p:pic>
          <p:nvPicPr>
            <p:cNvPr id="35" name="图片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3583" y="3883562"/>
              <a:ext cx="517983" cy="517983"/>
            </a:xfrm>
            <a:prstGeom prst="rect">
              <a:avLst/>
            </a:prstGeom>
          </p:spPr>
        </p:pic>
        <p:sp>
          <p:nvSpPr>
            <p:cNvPr id="36" name="矩形 35"/>
            <p:cNvSpPr/>
            <p:nvPr/>
          </p:nvSpPr>
          <p:spPr>
            <a:xfrm>
              <a:off x="6869321" y="4500076"/>
              <a:ext cx="1186506" cy="19260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a:latin typeface="微软雅黑" panose="020B0503020204020204" pitchFamily="34" charset="-122"/>
                  <a:ea typeface="微软雅黑" panose="020B0503020204020204" pitchFamily="34" charset="-122"/>
                </a:rPr>
                <a:t>使用</a:t>
              </a:r>
              <a:r>
                <a:rPr lang="en-US" altLang="zh-CN" sz="900" dirty="0">
                  <a:latin typeface="微软雅黑" panose="020B0503020204020204" pitchFamily="34" charset="-122"/>
                  <a:ea typeface="微软雅黑" panose="020B0503020204020204" pitchFamily="34" charset="-122"/>
                </a:rPr>
                <a:t>87APP</a:t>
              </a:r>
            </a:p>
            <a:p>
              <a:pPr algn="ctr"/>
              <a:r>
                <a:rPr lang="zh-CN" altLang="en-US" sz="900" dirty="0">
                  <a:latin typeface="微软雅黑" panose="020B0503020204020204" pitchFamily="34" charset="-122"/>
                  <a:ea typeface="微软雅黑" panose="020B0503020204020204" pitchFamily="34" charset="-122"/>
                </a:rPr>
                <a:t>扫描二维码支付</a:t>
              </a:r>
            </a:p>
          </p:txBody>
        </p:sp>
        <p:sp>
          <p:nvSpPr>
            <p:cNvPr id="37" name="矩形 36"/>
            <p:cNvSpPr/>
            <p:nvPr/>
          </p:nvSpPr>
          <p:spPr>
            <a:xfrm>
              <a:off x="6939582" y="3821417"/>
              <a:ext cx="1013957" cy="97657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8" name="椭圆 37"/>
            <p:cNvSpPr/>
            <p:nvPr/>
          </p:nvSpPr>
          <p:spPr>
            <a:xfrm>
              <a:off x="6825446" y="3659539"/>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8</a:t>
              </a:r>
              <a:endParaRPr lang="zh-CN" altLang="en-US" dirty="0">
                <a:latin typeface="微软雅黑" panose="020B0503020204020204" pitchFamily="34" charset="-122"/>
                <a:ea typeface="微软雅黑" panose="020B0503020204020204" pitchFamily="34" charset="-122"/>
              </a:endParaRPr>
            </a:p>
          </p:txBody>
        </p:sp>
        <p:sp>
          <p:nvSpPr>
            <p:cNvPr id="39" name="矩形 38"/>
            <p:cNvSpPr/>
            <p:nvPr/>
          </p:nvSpPr>
          <p:spPr>
            <a:xfrm>
              <a:off x="6904452" y="5030752"/>
              <a:ext cx="1116244" cy="253558"/>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 dirty="0">
                  <a:latin typeface="微软雅黑" panose="020B0503020204020204" pitchFamily="34" charset="-122"/>
                  <a:ea typeface="微软雅黑" panose="020B0503020204020204" pitchFamily="34" charset="-122"/>
                </a:rPr>
                <a:t>其他方式登录</a:t>
              </a:r>
              <a:r>
                <a:rPr lang="en-US" altLang="zh-CN" sz="800" dirty="0">
                  <a:latin typeface="微软雅黑" panose="020B0503020204020204" pitchFamily="34" charset="-122"/>
                  <a:ea typeface="微软雅黑" panose="020B0503020204020204" pitchFamily="34" charset="-122"/>
                </a:rPr>
                <a:t>/</a:t>
              </a:r>
              <a:r>
                <a:rPr lang="zh-CN" altLang="en-US" sz="800" dirty="0">
                  <a:latin typeface="微软雅黑" panose="020B0503020204020204" pitchFamily="34" charset="-122"/>
                  <a:ea typeface="微软雅黑" panose="020B0503020204020204" pitchFamily="34" charset="-122"/>
                </a:rPr>
                <a:t>支付</a:t>
              </a:r>
            </a:p>
          </p:txBody>
        </p:sp>
        <p:sp>
          <p:nvSpPr>
            <p:cNvPr id="40" name="矩形 39"/>
            <p:cNvSpPr/>
            <p:nvPr/>
          </p:nvSpPr>
          <p:spPr>
            <a:xfrm>
              <a:off x="6868940" y="4924646"/>
              <a:ext cx="1195577" cy="44669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1" name="椭圆 40"/>
            <p:cNvSpPr/>
            <p:nvPr/>
          </p:nvSpPr>
          <p:spPr>
            <a:xfrm>
              <a:off x="7936011" y="4836588"/>
              <a:ext cx="282223" cy="28222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rPr>
                <a:t>9</a:t>
              </a:r>
              <a:endParaRPr lang="zh-CN" altLang="en-US" dirty="0">
                <a:latin typeface="微软雅黑" panose="020B0503020204020204" pitchFamily="34" charset="-122"/>
                <a:ea typeface="微软雅黑" panose="020B0503020204020204" pitchFamily="34" charset="-122"/>
              </a:endParaRPr>
            </a:p>
          </p:txBody>
        </p:sp>
      </p:grpSp>
      <p:graphicFrame>
        <p:nvGraphicFramePr>
          <p:cNvPr id="42" name="표 26"/>
          <p:cNvGraphicFramePr>
            <a:graphicFrameLocks noGrp="1"/>
          </p:cNvGraphicFramePr>
          <p:nvPr>
            <p:extLst>
              <p:ext uri="{D42A27DB-BD31-4B8C-83A1-F6EECF244321}">
                <p14:modId xmlns:p14="http://schemas.microsoft.com/office/powerpoint/2010/main" val="4113195737"/>
              </p:ext>
            </p:extLst>
          </p:nvPr>
        </p:nvGraphicFramePr>
        <p:xfrm>
          <a:off x="8869339" y="923499"/>
          <a:ext cx="3053371" cy="5459284"/>
        </p:xfrm>
        <a:graphic>
          <a:graphicData uri="http://schemas.openxmlformats.org/drawingml/2006/table">
            <a:tbl>
              <a:tblPr firstRow="1">
                <a:tableStyleId>{793D81CF-94F2-401A-BA57-92F5A7B2D0C5}</a:tableStyleId>
              </a:tblPr>
              <a:tblGrid>
                <a:gridCol w="351180">
                  <a:extLst>
                    <a:ext uri="{9D8B030D-6E8A-4147-A177-3AD203B41FA5}">
                      <a16:colId xmlns:a16="http://schemas.microsoft.com/office/drawing/2014/main" val="20000"/>
                    </a:ext>
                  </a:extLst>
                </a:gridCol>
                <a:gridCol w="2702191">
                  <a:extLst>
                    <a:ext uri="{9D8B030D-6E8A-4147-A177-3AD203B41FA5}">
                      <a16:colId xmlns:a16="http://schemas.microsoft.com/office/drawing/2014/main" val="20001"/>
                    </a:ext>
                  </a:extLst>
                </a:gridCol>
              </a:tblGrid>
              <a:tr h="226060">
                <a:tc gridSpan="2">
                  <a:txBody>
                    <a:bodyPr/>
                    <a:lstStyle/>
                    <a:p>
                      <a:pPr marL="82550" indent="-82550" latinLnBrk="0">
                        <a:buFont typeface="Wingdings" pitchFamily="2" charset="2"/>
                        <a:buNone/>
                      </a:pPr>
                      <a:r>
                        <a:rPr lang="en-US" altLang="ko-KR" sz="1100" dirty="0">
                          <a:latin typeface="微软雅黑" panose="020B0503020204020204" pitchFamily="34" charset="-122"/>
                          <a:ea typeface="微软雅黑" panose="020B0503020204020204" pitchFamily="34" charset="-122"/>
                        </a:rPr>
                        <a:t>Description </a:t>
                      </a:r>
                      <a:endParaRPr lang="ko-KR" altLang="en-US" sz="1100" dirty="0">
                        <a:solidFill>
                          <a:srgbClr val="2A4F6B"/>
                        </a:solidFill>
                        <a:latin typeface="微软雅黑" panose="020B0503020204020204" pitchFamily="34" charset="-122"/>
                      </a:endParaRPr>
                    </a:p>
                  </a:txBody>
                  <a:tcPr marL="35991" marR="35991" marT="35984" marB="35984">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AC2324"/>
                    </a:solidFill>
                  </a:tcPr>
                </a:tc>
                <a:tc hMerge="1">
                  <a:txBody>
                    <a:bodyPr/>
                    <a:lstStyle/>
                    <a:p>
                      <a:endParaRPr lang="zh-CN"/>
                    </a:p>
                  </a:txBody>
                  <a:tcPr/>
                </a:tc>
                <a:extLst>
                  <a:ext uri="{0D108BD9-81ED-4DB2-BD59-A6C34878D82A}">
                    <a16:rowId xmlns:a16="http://schemas.microsoft.com/office/drawing/2014/main" val="10000"/>
                  </a:ext>
                </a:extLst>
              </a:tr>
              <a:tr h="209550">
                <a:tc>
                  <a:txBody>
                    <a:bodyPr/>
                    <a:lstStyle/>
                    <a:p>
                      <a:r>
                        <a:rPr lang="en-US" altLang="ko-KR" sz="1000" dirty="0">
                          <a:latin typeface="微软雅黑" panose="020B0503020204020204" pitchFamily="34" charset="-122"/>
                          <a:ea typeface="微软雅黑" panose="020B0503020204020204" pitchFamily="34" charset="-122"/>
                        </a:rPr>
                        <a:t>1.</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返回上一页</a:t>
                      </a:r>
                      <a:r>
                        <a:rPr lang="en-US" altLang="ko-KR" sz="1000" dirty="0">
                          <a:latin typeface="微软雅黑" panose="020B0503020204020204" pitchFamily="34" charset="-122"/>
                          <a:ea typeface="微软雅黑" panose="020B0503020204020204" pitchFamily="34" charset="-122"/>
                        </a:rPr>
                        <a:t>G</a:t>
                      </a:r>
                      <a:r>
                        <a:rPr lang="en-US" altLang="zh-CN" sz="1000" dirty="0">
                          <a:latin typeface="微软雅黑" panose="020B0503020204020204" pitchFamily="34" charset="-122"/>
                          <a:ea typeface="微软雅黑" panose="020B0503020204020204" pitchFamily="34" charset="-122"/>
                        </a:rPr>
                        <a:t>o back</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9259660"/>
                  </a:ext>
                </a:extLst>
              </a:tr>
              <a:tr h="209550">
                <a:tc>
                  <a:txBody>
                    <a:bodyPr/>
                    <a:lstStyle/>
                    <a:p>
                      <a:r>
                        <a:rPr lang="en-US" altLang="ko-KR" sz="1000" dirty="0">
                          <a:latin typeface="微软雅黑" panose="020B0503020204020204" pitchFamily="34" charset="-122"/>
                          <a:ea typeface="微软雅黑" panose="020B0503020204020204" pitchFamily="34" charset="-122"/>
                        </a:rPr>
                        <a:t>2.</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游戏名称</a:t>
                      </a:r>
                      <a:r>
                        <a:rPr lang="en-US" altLang="ko-KR" sz="1000" dirty="0">
                          <a:latin typeface="微软雅黑" panose="020B0503020204020204" pitchFamily="34" charset="-122"/>
                          <a:ea typeface="微软雅黑" panose="020B0503020204020204" pitchFamily="34" charset="-122"/>
                        </a:rPr>
                        <a:t>Game name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8902574"/>
                  </a:ext>
                </a:extLst>
              </a:tr>
              <a:tr h="209550">
                <a:tc>
                  <a:txBody>
                    <a:bodyPr/>
                    <a:lstStyle/>
                    <a:p>
                      <a:r>
                        <a:rPr lang="en-US" altLang="ko-KR" sz="1000" dirty="0">
                          <a:latin typeface="微软雅黑" panose="020B0503020204020204" pitchFamily="34" charset="-122"/>
                          <a:ea typeface="微软雅黑" panose="020B0503020204020204" pitchFamily="34" charset="-122"/>
                        </a:rPr>
                        <a:t>3.</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当前已选择的设备（缩略图显示）</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Selected</a:t>
                      </a:r>
                      <a:r>
                        <a:rPr lang="en-US" altLang="ko-KR" sz="1000" baseline="0" dirty="0">
                          <a:latin typeface="微软雅黑" panose="020B0503020204020204" pitchFamily="34" charset="-122"/>
                          <a:ea typeface="微软雅黑" panose="020B0503020204020204" pitchFamily="34" charset="-122"/>
                        </a:rPr>
                        <a:t> game(Display by t</a:t>
                      </a:r>
                      <a:r>
                        <a:rPr lang="en-US" altLang="ko-KR" sz="1000" dirty="0">
                          <a:latin typeface="微软雅黑" panose="020B0503020204020204" pitchFamily="34" charset="-122"/>
                          <a:ea typeface="微软雅黑" panose="020B0503020204020204" pitchFamily="34" charset="-122"/>
                        </a:rPr>
                        <a:t>humbnails)</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35423556"/>
                  </a:ext>
                </a:extLst>
              </a:tr>
              <a:tr h="209550">
                <a:tc>
                  <a:txBody>
                    <a:bodyPr/>
                    <a:lstStyle/>
                    <a:p>
                      <a:r>
                        <a:rPr lang="en-US" altLang="ko-KR" sz="1000" dirty="0">
                          <a:latin typeface="微软雅黑" panose="020B0503020204020204" pitchFamily="34" charset="-122"/>
                          <a:ea typeface="微软雅黑" panose="020B0503020204020204" pitchFamily="34" charset="-122"/>
                        </a:rPr>
                        <a:t>4.</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游戏图片</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视频</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Game</a:t>
                      </a:r>
                      <a:r>
                        <a:rPr lang="en-US" altLang="ko-KR" sz="1000" baseline="0" dirty="0">
                          <a:latin typeface="微软雅黑" panose="020B0503020204020204" pitchFamily="34" charset="-122"/>
                          <a:ea typeface="微软雅黑" panose="020B0503020204020204" pitchFamily="34" charset="-122"/>
                        </a:rPr>
                        <a:t> picture/video</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51717960"/>
                  </a:ext>
                </a:extLst>
              </a:tr>
              <a:tr h="209550">
                <a:tc>
                  <a:txBody>
                    <a:bodyPr/>
                    <a:lstStyle/>
                    <a:p>
                      <a:r>
                        <a:rPr lang="en-US" altLang="ko-KR" sz="1000" dirty="0">
                          <a:latin typeface="微软雅黑" panose="020B0503020204020204" pitchFamily="34" charset="-122"/>
                          <a:ea typeface="微软雅黑" panose="020B0503020204020204" pitchFamily="34" charset="-122"/>
                        </a:rPr>
                        <a:t>5.</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baseline="0" dirty="0">
                          <a:latin typeface="微软雅黑" panose="020B0503020204020204" pitchFamily="34" charset="-122"/>
                          <a:ea typeface="微软雅黑" panose="020B0503020204020204" pitchFamily="34" charset="-122"/>
                        </a:rPr>
                        <a:t>游戏价格</a:t>
                      </a:r>
                      <a:endParaRPr lang="en-US" altLang="zh-CN" sz="1000" baseline="0" dirty="0">
                        <a:latin typeface="微软雅黑" panose="020B0503020204020204" pitchFamily="34" charset="-122"/>
                        <a:ea typeface="微软雅黑" panose="020B0503020204020204" pitchFamily="34" charset="-122"/>
                      </a:endParaRPr>
                    </a:p>
                    <a:p>
                      <a:r>
                        <a:rPr lang="en-US" altLang="ko-KR" sz="1000" baseline="0" dirty="0">
                          <a:latin typeface="微软雅黑" panose="020B0503020204020204" pitchFamily="34" charset="-122"/>
                          <a:ea typeface="微软雅黑" panose="020B0503020204020204" pitchFamily="34" charset="-122"/>
                        </a:rPr>
                        <a:t>Game p</a:t>
                      </a:r>
                      <a:r>
                        <a:rPr lang="en-US" altLang="zh-CN" sz="1000" baseline="0" dirty="0">
                          <a:latin typeface="微软雅黑" panose="020B0503020204020204" pitchFamily="34" charset="-122"/>
                          <a:ea typeface="微软雅黑" panose="020B0503020204020204" pitchFamily="34" charset="-122"/>
                        </a:rPr>
                        <a:t>rice</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09550">
                <a:tc>
                  <a:txBody>
                    <a:bodyPr/>
                    <a:lstStyle/>
                    <a:p>
                      <a:r>
                        <a:rPr lang="en-US" altLang="zh-CN" sz="1000" dirty="0">
                          <a:latin typeface="微软雅黑" panose="020B0503020204020204" pitchFamily="34" charset="-122"/>
                          <a:ea typeface="微软雅黑" panose="020B0503020204020204" pitchFamily="34" charset="-122"/>
                        </a:rPr>
                        <a:t>6.</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开始游戏按钮</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Start </a:t>
                      </a:r>
                      <a:r>
                        <a:rPr lang="en-US" altLang="zh-CN" sz="1000" dirty="0">
                          <a:latin typeface="微软雅黑" panose="020B0503020204020204" pitchFamily="34" charset="-122"/>
                          <a:ea typeface="微软雅黑" panose="020B0503020204020204" pitchFamily="34" charset="-122"/>
                        </a:rPr>
                        <a:t>g</a:t>
                      </a:r>
                      <a:r>
                        <a:rPr lang="en-US" altLang="ko-KR" sz="1000" dirty="0">
                          <a:latin typeface="微软雅黑" panose="020B0503020204020204" pitchFamily="34" charset="-122"/>
                          <a:ea typeface="微软雅黑" panose="020B0503020204020204" pitchFamily="34" charset="-122"/>
                        </a:rPr>
                        <a:t>ame </a:t>
                      </a:r>
                      <a:r>
                        <a:rPr lang="en-US" altLang="zh-CN" sz="1000" dirty="0">
                          <a:latin typeface="微软雅黑" panose="020B0503020204020204" pitchFamily="34" charset="-122"/>
                          <a:ea typeface="微软雅黑" panose="020B0503020204020204" pitchFamily="34" charset="-122"/>
                        </a:rPr>
                        <a:t>button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7554960"/>
                  </a:ext>
                </a:extLst>
              </a:tr>
              <a:tr h="209550">
                <a:tc>
                  <a:txBody>
                    <a:bodyPr/>
                    <a:lstStyle/>
                    <a:p>
                      <a:r>
                        <a:rPr lang="en-US" altLang="zh-CN" sz="1000" dirty="0">
                          <a:latin typeface="微软雅黑" panose="020B0503020204020204" pitchFamily="34" charset="-122"/>
                          <a:ea typeface="微软雅黑" panose="020B0503020204020204" pitchFamily="34" charset="-122"/>
                        </a:rPr>
                        <a:t>7.</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游戏介绍</a:t>
                      </a:r>
                      <a:endParaRPr lang="en-US" altLang="zh-CN" sz="1000" dirty="0">
                        <a:latin typeface="微软雅黑" panose="020B0503020204020204" pitchFamily="34" charset="-122"/>
                        <a:ea typeface="微软雅黑" panose="020B0503020204020204" pitchFamily="34" charset="-122"/>
                      </a:endParaRPr>
                    </a:p>
                    <a:p>
                      <a:r>
                        <a:rPr lang="en-US" altLang="ko-KR" sz="1000" dirty="0">
                          <a:latin typeface="微软雅黑" panose="020B0503020204020204" pitchFamily="34" charset="-122"/>
                          <a:ea typeface="微软雅黑" panose="020B0503020204020204" pitchFamily="34" charset="-122"/>
                        </a:rPr>
                        <a:t>Game introduction</a:t>
                      </a:r>
                    </a:p>
                    <a:p>
                      <a:r>
                        <a:rPr lang="zh-CN" altLang="en-US" sz="1000" dirty="0">
                          <a:latin typeface="微软雅黑" panose="020B0503020204020204" pitchFamily="34" charset="-122"/>
                          <a:ea typeface="微软雅黑" panose="020B0503020204020204" pitchFamily="34" charset="-122"/>
                        </a:rPr>
                        <a:t>游戏相关属性</a:t>
                      </a:r>
                      <a:endParaRPr lang="en-US" altLang="zh-CN" sz="1000" dirty="0">
                        <a:latin typeface="微软雅黑" panose="020B0503020204020204" pitchFamily="34" charset="-122"/>
                        <a:ea typeface="微软雅黑" panose="020B0503020204020204" pitchFamily="34" charset="-122"/>
                      </a:endParaRPr>
                    </a:p>
                    <a:p>
                      <a:r>
                        <a:rPr lang="en-US" altLang="zh-CN" sz="1000" dirty="0">
                          <a:latin typeface="微软雅黑" panose="020B0503020204020204" pitchFamily="34" charset="-122"/>
                          <a:ea typeface="微软雅黑" panose="020B0503020204020204" pitchFamily="34" charset="-122"/>
                        </a:rPr>
                        <a:t>Game information</a:t>
                      </a:r>
                    </a:p>
                    <a:p>
                      <a:pPr marL="228600" indent="-228600">
                        <a:buFont typeface="Wingdings" panose="05000000000000000000" pitchFamily="2" charset="2"/>
                        <a:buChar char="Ø"/>
                      </a:pPr>
                      <a:r>
                        <a:rPr lang="ko-KR" altLang="en-US" sz="1000" dirty="0">
                          <a:latin typeface="微软雅黑" panose="020B0503020204020204" pitchFamily="34" charset="-122"/>
                        </a:rPr>
                        <a:t>游戏开发者（内容提供者</a:t>
                      </a:r>
                      <a:r>
                        <a:rPr lang="en-US" altLang="ko-KR" sz="1000" dirty="0">
                          <a:latin typeface="微软雅黑" panose="020B0503020204020204" pitchFamily="34" charset="-122"/>
                          <a:ea typeface="微软雅黑" panose="020B0503020204020204" pitchFamily="34" charset="-122"/>
                        </a:rPr>
                        <a:t>/</a:t>
                      </a:r>
                      <a:r>
                        <a:rPr lang="ko-KR" altLang="en-US" sz="1000" dirty="0">
                          <a:latin typeface="微软雅黑" panose="020B0503020204020204" pitchFamily="34" charset="-122"/>
                        </a:rPr>
                        <a:t>制作者</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上传者</a:t>
                      </a:r>
                      <a:r>
                        <a:rPr lang="ko-KR" altLang="en-US" sz="1000" dirty="0">
                          <a:latin typeface="微软雅黑" panose="020B0503020204020204" pitchFamily="34" charset="-122"/>
                        </a:rPr>
                        <a:t>）</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Developer/Upload</a:t>
                      </a:r>
                      <a:r>
                        <a:rPr lang="en-US" altLang="ko-KR" sz="1000" baseline="0" dirty="0">
                          <a:latin typeface="微软雅黑" panose="020B0503020204020204" pitchFamily="34" charset="-122"/>
                          <a:ea typeface="微软雅黑" panose="020B0503020204020204" pitchFamily="34" charset="-122"/>
                        </a:rPr>
                        <a:t> by</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适用年龄段</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baseline="0" dirty="0">
                          <a:latin typeface="微软雅黑" panose="020B0503020204020204" pitchFamily="34" charset="-122"/>
                          <a:ea typeface="微软雅黑" panose="020B0503020204020204" pitchFamily="34" charset="-122"/>
                        </a:rPr>
                        <a:t>      </a:t>
                      </a:r>
                      <a:r>
                        <a:rPr lang="en-US" altLang="ko-KR" sz="1000" dirty="0">
                          <a:latin typeface="微软雅黑" panose="020B0503020204020204" pitchFamily="34" charset="-122"/>
                          <a:ea typeface="微软雅黑" panose="020B0503020204020204" pitchFamily="34" charset="-122"/>
                        </a:rPr>
                        <a:t>Suit</a:t>
                      </a:r>
                      <a:r>
                        <a:rPr lang="en-US" altLang="ko-KR" sz="1000" baseline="0" dirty="0">
                          <a:latin typeface="微软雅黑" panose="020B0503020204020204" pitchFamily="34" charset="-122"/>
                          <a:ea typeface="微软雅黑" panose="020B0503020204020204" pitchFamily="34" charset="-122"/>
                        </a:rPr>
                        <a:t> age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文件大小</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baseline="0" dirty="0">
                          <a:latin typeface="微软雅黑" panose="020B0503020204020204" pitchFamily="34" charset="-122"/>
                          <a:ea typeface="微软雅黑" panose="020B0503020204020204" pitchFamily="34" charset="-122"/>
                        </a:rPr>
                        <a:t>      File size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上传日期</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Upload date</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版本号</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Game</a:t>
                      </a:r>
                      <a:r>
                        <a:rPr lang="en-US" altLang="ko-KR" sz="1000" baseline="0" dirty="0">
                          <a:latin typeface="微软雅黑" panose="020B0503020204020204" pitchFamily="34" charset="-122"/>
                          <a:ea typeface="微软雅黑" panose="020B0503020204020204" pitchFamily="34" charset="-122"/>
                        </a:rPr>
                        <a:t> version</a:t>
                      </a:r>
                      <a:endParaRPr lang="ko-KR" altLang="en-US" sz="1000" dirty="0">
                        <a:latin typeface="微软雅黑" panose="020B0503020204020204" pitchFamily="34" charset="-122"/>
                      </a:endParaRPr>
                    </a:p>
                    <a:p>
                      <a:pPr marL="228600" indent="-228600">
                        <a:buFont typeface="Wingdings" panose="05000000000000000000" pitchFamily="2" charset="2"/>
                        <a:buChar char="Ø"/>
                      </a:pPr>
                      <a:r>
                        <a:rPr lang="ko-KR" altLang="en-US" sz="1000" dirty="0">
                          <a:latin typeface="微软雅黑" panose="020B0503020204020204" pitchFamily="34" charset="-122"/>
                        </a:rPr>
                        <a:t>运行次数</a:t>
                      </a:r>
                      <a:endParaRPr lang="en-US" altLang="ko-KR" sz="1000" dirty="0">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en-US" altLang="ko-KR" sz="1000" dirty="0">
                          <a:latin typeface="微软雅黑" panose="020B0503020204020204" pitchFamily="34" charset="-122"/>
                          <a:ea typeface="微软雅黑" panose="020B0503020204020204" pitchFamily="34" charset="-122"/>
                        </a:rPr>
                        <a:t>      Run</a:t>
                      </a:r>
                      <a:r>
                        <a:rPr lang="en-US" altLang="ko-KR" sz="1000" baseline="0" dirty="0">
                          <a:latin typeface="微软雅黑" panose="020B0503020204020204" pitchFamily="34" charset="-122"/>
                          <a:ea typeface="微软雅黑" panose="020B0503020204020204" pitchFamily="34" charset="-122"/>
                        </a:rPr>
                        <a:t> times</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59856367"/>
                  </a:ext>
                </a:extLst>
              </a:tr>
              <a:tr h="209550">
                <a:tc>
                  <a:txBody>
                    <a:bodyPr/>
                    <a:lstStyle/>
                    <a:p>
                      <a:r>
                        <a:rPr lang="en-US" altLang="zh-CN" sz="1000" dirty="0">
                          <a:latin typeface="微软雅黑" panose="020B0503020204020204" pitchFamily="34" charset="-122"/>
                          <a:ea typeface="微软雅黑" panose="020B0503020204020204" pitchFamily="34" charset="-122"/>
                        </a:rPr>
                        <a:t>8</a:t>
                      </a:r>
                      <a:r>
                        <a:rPr lang="en-US" altLang="ko-KR" sz="1000" dirty="0">
                          <a:latin typeface="微软雅黑" panose="020B0503020204020204" pitchFamily="34" charset="-122"/>
                          <a:ea typeface="微软雅黑" panose="020B0503020204020204" pitchFamily="34" charset="-122"/>
                        </a:rPr>
                        <a:t>.</a:t>
                      </a: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r>
                        <a:rPr lang="zh-CN" altLang="en-US" sz="1000" dirty="0">
                          <a:latin typeface="微软雅黑" panose="020B0503020204020204" pitchFamily="34" charset="-122"/>
                          <a:ea typeface="微软雅黑" panose="020B0503020204020204" pitchFamily="34" charset="-122"/>
                        </a:rPr>
                        <a:t>会员登录二维码</a:t>
                      </a:r>
                      <a:endParaRPr lang="en-US" altLang="zh-CN" sz="1000" dirty="0">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ko-KR" sz="1000" dirty="0">
                          <a:latin typeface="微软雅黑" panose="020B0503020204020204" pitchFamily="34" charset="-122"/>
                          <a:ea typeface="微软雅黑" panose="020B0503020204020204" pitchFamily="34" charset="-122"/>
                        </a:rPr>
                        <a:t>M</a:t>
                      </a:r>
                      <a:r>
                        <a:rPr lang="en-US" altLang="zh-CN" sz="1000" dirty="0">
                          <a:latin typeface="微软雅黑" panose="020B0503020204020204" pitchFamily="34" charset="-122"/>
                          <a:ea typeface="微软雅黑" panose="020B0503020204020204" pitchFamily="34" charset="-122"/>
                        </a:rPr>
                        <a:t>ember scan</a:t>
                      </a:r>
                      <a:r>
                        <a:rPr lang="en-US" altLang="zh-CN" sz="1000" baseline="0" dirty="0">
                          <a:latin typeface="微软雅黑" panose="020B0503020204020204" pitchFamily="34" charset="-122"/>
                          <a:ea typeface="微软雅黑" panose="020B0503020204020204" pitchFamily="34" charset="-122"/>
                        </a:rPr>
                        <a:t> the QR code to Log in</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62160544"/>
                  </a:ext>
                </a:extLst>
              </a:tr>
              <a:tr h="209550">
                <a:tc>
                  <a:txBody>
                    <a:bodyPr/>
                    <a:lstStyle/>
                    <a:p>
                      <a:r>
                        <a:rPr lang="en-US" altLang="zh-CN" sz="1000" dirty="0">
                          <a:latin typeface="微软雅黑" panose="020B0503020204020204" pitchFamily="34" charset="-122"/>
                          <a:ea typeface="微软雅黑" panose="020B0503020204020204" pitchFamily="34" charset="-122"/>
                        </a:rPr>
                        <a:t>9.</a:t>
                      </a:r>
                      <a:endParaRPr lang="en-US" altLang="ko-KR" sz="1000" dirty="0">
                        <a:latin typeface="微软雅黑" panose="020B0503020204020204" pitchFamily="34" charset="-122"/>
                        <a:ea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000" dirty="0">
                          <a:latin typeface="微软雅黑" panose="020B0503020204020204" pitchFamily="34" charset="-122"/>
                          <a:ea typeface="微软雅黑" panose="020B0503020204020204" pitchFamily="34" charset="-122"/>
                        </a:rPr>
                        <a:t>其他方式登录</a:t>
                      </a:r>
                      <a:r>
                        <a:rPr lang="en-US" altLang="zh-CN" sz="1000" dirty="0">
                          <a:latin typeface="微软雅黑" panose="020B0503020204020204" pitchFamily="34" charset="-122"/>
                          <a:ea typeface="微软雅黑" panose="020B0503020204020204" pitchFamily="34" charset="-122"/>
                        </a:rPr>
                        <a:t>/</a:t>
                      </a:r>
                      <a:r>
                        <a:rPr lang="zh-CN" altLang="en-US" sz="1000" dirty="0">
                          <a:latin typeface="微软雅黑" panose="020B0503020204020204" pitchFamily="34" charset="-122"/>
                          <a:ea typeface="微软雅黑" panose="020B0503020204020204" pitchFamily="34" charset="-122"/>
                        </a:rPr>
                        <a:t>支付</a:t>
                      </a:r>
                      <a:endParaRPr lang="en-US" altLang="zh-CN" sz="1000" dirty="0">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ko-KR" sz="1000" dirty="0">
                          <a:latin typeface="微软雅黑" panose="020B0503020204020204" pitchFamily="34" charset="-122"/>
                          <a:ea typeface="微软雅黑" panose="020B0503020204020204" pitchFamily="34" charset="-122"/>
                        </a:rPr>
                        <a:t>O</a:t>
                      </a:r>
                      <a:r>
                        <a:rPr lang="en-US" altLang="zh-CN" sz="1000" dirty="0">
                          <a:latin typeface="微软雅黑" panose="020B0503020204020204" pitchFamily="34" charset="-122"/>
                          <a:ea typeface="微软雅黑" panose="020B0503020204020204" pitchFamily="34" charset="-122"/>
                        </a:rPr>
                        <a:t>thers login and</a:t>
                      </a:r>
                      <a:r>
                        <a:rPr lang="en-US" altLang="zh-CN" sz="1000" baseline="0" dirty="0">
                          <a:latin typeface="微软雅黑" panose="020B0503020204020204" pitchFamily="34" charset="-122"/>
                          <a:ea typeface="微软雅黑" panose="020B0503020204020204" pitchFamily="34" charset="-122"/>
                        </a:rPr>
                        <a:t> payment way</a:t>
                      </a:r>
                      <a:endParaRPr lang="ko-KR" altLang="en-US" sz="1000" dirty="0">
                        <a:latin typeface="微软雅黑" panose="020B0503020204020204" pitchFamily="34" charset="-122"/>
                      </a:endParaRPr>
                    </a:p>
                  </a:txBody>
                  <a:tcPr marL="35991" marR="35991" marT="35982" marB="35982">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3323620"/>
                  </a:ext>
                </a:extLst>
              </a:tr>
            </a:tbl>
          </a:graphicData>
        </a:graphic>
      </p:graphicFrame>
    </p:spTree>
    <p:extLst>
      <p:ext uri="{BB962C8B-B14F-4D97-AF65-F5344CB8AC3E}">
        <p14:creationId xmlns:p14="http://schemas.microsoft.com/office/powerpoint/2010/main" val="3611647873"/>
      </p:ext>
    </p:extLst>
  </p:cSld>
  <p:clrMapOvr>
    <a:masterClrMapping/>
  </p:clrMapOvr>
</p:sld>
</file>

<file path=ppt/theme/theme1.xml><?xml version="1.0" encoding="utf-8"?>
<a:theme xmlns:a="http://schemas.openxmlformats.org/drawingml/2006/main" name="Happy Onlin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703</TotalTime>
  <Words>5339</Words>
  <Application>Microsoft Office PowerPoint</Application>
  <PresentationFormat>宽屏</PresentationFormat>
  <Paragraphs>1551</Paragraphs>
  <Slides>67</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67</vt:i4>
      </vt:variant>
    </vt:vector>
  </HeadingPairs>
  <TitlesOfParts>
    <vt:vector size="71" baseType="lpstr">
      <vt:lpstr>微软雅黑</vt:lpstr>
      <vt:lpstr>Arial</vt:lpstr>
      <vt:lpstr>Wingdings</vt:lpstr>
      <vt:lpstr>Happy Online​​</vt:lpstr>
      <vt:lpstr>87V8</vt:lpstr>
      <vt:lpstr>Revision History-1</vt:lpstr>
      <vt:lpstr>Revision History-2</vt:lpstr>
      <vt:lpstr>Log in Page</vt:lpstr>
      <vt:lpstr>Home Page-Simple mode(Default mode)</vt:lpstr>
      <vt:lpstr>Home Page-Thumbnails mode</vt:lpstr>
      <vt:lpstr>Simple mode</vt:lpstr>
      <vt:lpstr>Simple mode-1st Device &amp; 2nd Game</vt:lpstr>
      <vt:lpstr>Simple mode-Game info page</vt:lpstr>
      <vt:lpstr>Simple mode-1st Game &amp; 2nd Device</vt:lpstr>
      <vt:lpstr>Simple mode-Game info page</vt:lpstr>
      <vt:lpstr>Simple mode-Game info page</vt:lpstr>
      <vt:lpstr>Thumbnails mode</vt:lpstr>
      <vt:lpstr>Thumbnails mode-1st Device &amp; 2nd Game</vt:lpstr>
      <vt:lpstr>Thumbnails mode-Game info page</vt:lpstr>
      <vt:lpstr>Thumbnails mode-1st Game &amp; 2nd Device</vt:lpstr>
      <vt:lpstr>Thumbnails mode-1st Game &amp; 2nd Device</vt:lpstr>
      <vt:lpstr>Thumbnails mode-Game info page</vt:lpstr>
      <vt:lpstr>Member pay and log in by 87 App</vt:lpstr>
      <vt:lpstr>Member paying and logging in</vt:lpstr>
      <vt:lpstr>Member log in and payment failed</vt:lpstr>
      <vt:lpstr>Member log in and payment failed</vt:lpstr>
      <vt:lpstr>Member has logged</vt:lpstr>
      <vt:lpstr>Member has logged</vt:lpstr>
      <vt:lpstr>Member pay and log in by others</vt:lpstr>
      <vt:lpstr>Others way to log in and pay</vt:lpstr>
      <vt:lpstr>Log in by username and password</vt:lpstr>
      <vt:lpstr>Go back game page</vt:lpstr>
      <vt:lpstr>Stay log in and payment page for payment</vt:lpstr>
      <vt:lpstr>Payment successful</vt:lpstr>
      <vt:lpstr>Payment failed</vt:lpstr>
      <vt:lpstr>Payment failed</vt:lpstr>
      <vt:lpstr>Member log out</vt:lpstr>
      <vt:lpstr>Member log out</vt:lpstr>
      <vt:lpstr>Member log out</vt:lpstr>
      <vt:lpstr>Member log out</vt:lpstr>
      <vt:lpstr>Only payment by Alipay or Wechat and not log in</vt:lpstr>
      <vt:lpstr>Only payment by Alipay or Wechat and not log in</vt:lpstr>
      <vt:lpstr>Payment successful</vt:lpstr>
      <vt:lpstr>Payment failed</vt:lpstr>
      <vt:lpstr>Payment failed</vt:lpstr>
      <vt:lpstr>Start game</vt:lpstr>
      <vt:lpstr>Game running</vt:lpstr>
      <vt:lpstr>Pay and continue</vt:lpstr>
      <vt:lpstr>Pay and continue</vt:lpstr>
      <vt:lpstr>Pay and continue</vt:lpstr>
      <vt:lpstr>Stop game-1</vt:lpstr>
      <vt:lpstr>Stop game-2</vt:lpstr>
      <vt:lpstr>Game over-1</vt:lpstr>
      <vt:lpstr>Game over-2</vt:lpstr>
      <vt:lpstr>Settings-1</vt:lpstr>
      <vt:lpstr>Settings-2</vt:lpstr>
      <vt:lpstr>Settings [Device management]</vt:lpstr>
      <vt:lpstr>Device Management</vt:lpstr>
      <vt:lpstr>Device Management [Binding]</vt:lpstr>
      <vt:lpstr>Device Management [Test]</vt:lpstr>
      <vt:lpstr>Device Management [View bound]</vt:lpstr>
      <vt:lpstr>Device Management [Update-1]</vt:lpstr>
      <vt:lpstr>Device Management [Update-2]</vt:lpstr>
      <vt:lpstr>Device Management [Unbind-1]</vt:lpstr>
      <vt:lpstr>Device Management [Unbind-2]</vt:lpstr>
      <vt:lpstr>Settings [Log out-1]</vt:lpstr>
      <vt:lpstr>Settings [Log out-2]</vt:lpstr>
      <vt:lpstr>Settings [Version]</vt:lpstr>
      <vt:lpstr>Settings [Video settings]</vt:lpstr>
      <vt:lpstr>Settings [Contact us]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王建峰</dc:creator>
  <cp:lastModifiedBy>王建峰</cp:lastModifiedBy>
  <cp:revision>232</cp:revision>
  <dcterms:created xsi:type="dcterms:W3CDTF">2016-01-06T07:38:58Z</dcterms:created>
  <dcterms:modified xsi:type="dcterms:W3CDTF">2016-04-20T14:32:04Z</dcterms:modified>
</cp:coreProperties>
</file>

<file path=docProps/thumbnail.jpeg>
</file>